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64" r:id="rId3"/>
    <p:sldId id="262" r:id="rId4"/>
    <p:sldId id="265" r:id="rId5"/>
    <p:sldId id="266" r:id="rId6"/>
    <p:sldId id="268" r:id="rId7"/>
    <p:sldId id="269" r:id="rId8"/>
    <p:sldId id="270" r:id="rId9"/>
    <p:sldId id="271" r:id="rId10"/>
    <p:sldId id="272" r:id="rId11"/>
    <p:sldId id="274" r:id="rId12"/>
    <p:sldId id="273" r:id="rId13"/>
    <p:sldId id="275" r:id="rId14"/>
    <p:sldId id="276" r:id="rId15"/>
    <p:sldId id="278" r:id="rId16"/>
    <p:sldId id="277" r:id="rId17"/>
    <p:sldId id="279" r:id="rId18"/>
    <p:sldId id="280" r:id="rId19"/>
    <p:sldId id="286" r:id="rId20"/>
    <p:sldId id="285" r:id="rId21"/>
    <p:sldId id="281" r:id="rId22"/>
    <p:sldId id="282" r:id="rId23"/>
    <p:sldId id="283" r:id="rId24"/>
    <p:sldId id="263" r:id="rId25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5023C"/>
    <a:srgbClr val="E875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Style léger 1 - Accentuation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Style léger 3 - Accentuation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50" d="100"/>
          <a:sy n="150" d="100"/>
        </p:scale>
        <p:origin x="-2424" y="-2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6492E5-39EF-4EC5-9E99-7F0DBC26806B}" type="datetimeFigureOut">
              <a:rPr lang="fr-FR" smtClean="0"/>
              <a:t>06/01/2018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13AC48-BB5B-4E19-BF08-6F5DD84A77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4309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3AC48-BB5B-4E19-BF08-6F5DD84A77E8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34034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5F02A-33DF-42A4-9F54-2DFA5B84052E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MINE Nicolas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3877E-3616-4C3B-9FC7-DDD053CDD7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1758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84F6-C923-4306-BC74-6AA1A26D5992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MINE Nicolas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3877E-3616-4C3B-9FC7-DDD053CDD7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5081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DA1C8-56AA-40E0-92DC-CCF13B41CFF7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MINE Nicolas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3877E-3616-4C3B-9FC7-DDD053CDD7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8377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MINE Nicolas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3877E-3616-4C3B-9FC7-DDD053CDD7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9229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D0647-CE4F-4B82-BC14-997434234D2E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MINE Nicolas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3877E-3616-4C3B-9FC7-DDD053CDD7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7555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A1C6-1D15-44B1-8495-DE2EC5425D2F}" type="datetime1">
              <a:rPr lang="fr-FR" smtClean="0"/>
              <a:t>06/01/2018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MINE Nicolas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3877E-3616-4C3B-9FC7-DDD053CDD7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6863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6B07A-1301-4558-A6E0-D7A436826ECB}" type="datetime1">
              <a:rPr lang="fr-FR" smtClean="0"/>
              <a:t>06/01/2018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MINE Nicolas</a:t>
            </a:r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3877E-3616-4C3B-9FC7-DDD053CDD7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2110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D6315-9A1E-41E9-BC28-33D394163B67}" type="datetime1">
              <a:rPr lang="fr-FR" smtClean="0"/>
              <a:t>06/01/2018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MINE Nicolas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3877E-3616-4C3B-9FC7-DDD053CDD7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6183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7A85C-1960-4CA0-B72B-A39E81C20158}" type="datetime1">
              <a:rPr lang="fr-FR" smtClean="0"/>
              <a:t>06/01/2018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MINE Nicolas</a:t>
            </a: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3877E-3616-4C3B-9FC7-DDD053CDD7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22877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A14C0-C539-4FC5-A6ED-ABABD975303B}" type="datetime1">
              <a:rPr lang="fr-FR" smtClean="0"/>
              <a:t>06/01/2018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MINE Nicolas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3877E-3616-4C3B-9FC7-DDD053CDD7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2019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F3C9-8121-4DF6-9420-FBC4A08EF57A}" type="datetime1">
              <a:rPr lang="fr-FR" smtClean="0"/>
              <a:t>06/01/2018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MINE Nicolas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3877E-3616-4C3B-9FC7-DDD053CDD7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1050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5000">
              <a:schemeClr val="bg2">
                <a:tint val="80000"/>
                <a:satMod val="300000"/>
                <a:lumMod val="100000"/>
              </a:schemeClr>
            </a:gs>
            <a:gs pos="100000">
              <a:schemeClr val="bg2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329EF-B01B-4D4B-83A1-AFBB7696C373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MINE Nicolas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63877E-3616-4C3B-9FC7-DDD053CDD7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6417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ctrTitle"/>
          </p:nvPr>
        </p:nvSpPr>
        <p:spPr>
          <a:xfrm>
            <a:off x="685800" y="908720"/>
            <a:ext cx="7772400" cy="1470025"/>
          </a:xfrm>
        </p:spPr>
        <p:txBody>
          <a:bodyPr/>
          <a:lstStyle/>
          <a:p>
            <a:r>
              <a:rPr lang="fr-FR" dirty="0" smtClean="0">
                <a:solidFill>
                  <a:srgbClr val="95023C"/>
                </a:solidFill>
                <a:latin typeface="Lato" pitchFamily="34" charset="0"/>
              </a:rPr>
              <a:t>Parcours Data </a:t>
            </a:r>
            <a:r>
              <a:rPr lang="fr-FR" dirty="0" err="1" smtClean="0">
                <a:solidFill>
                  <a:srgbClr val="95023C"/>
                </a:solidFill>
                <a:latin typeface="Lato" pitchFamily="34" charset="0"/>
              </a:rPr>
              <a:t>Scientist</a:t>
            </a:r>
            <a:endParaRPr lang="fr-FR" dirty="0">
              <a:solidFill>
                <a:srgbClr val="95023C"/>
              </a:solidFill>
              <a:latin typeface="Lato" pitchFamily="34" charset="0"/>
            </a:endParaRPr>
          </a:p>
        </p:txBody>
      </p:sp>
      <p:sp>
        <p:nvSpPr>
          <p:cNvPr id="7" name="Sous-titre 6"/>
          <p:cNvSpPr>
            <a:spLocks noGrp="1"/>
          </p:cNvSpPr>
          <p:nvPr>
            <p:ph type="subTitle" idx="1"/>
          </p:nvPr>
        </p:nvSpPr>
        <p:spPr>
          <a:xfrm>
            <a:off x="1259632" y="2664495"/>
            <a:ext cx="6624736" cy="1752600"/>
          </a:xfrm>
        </p:spPr>
        <p:txBody>
          <a:bodyPr/>
          <a:lstStyle/>
          <a:p>
            <a:r>
              <a:rPr lang="fr-FR" dirty="0" smtClean="0">
                <a:solidFill>
                  <a:srgbClr val="E8750C"/>
                </a:solidFill>
                <a:latin typeface="Lato" pitchFamily="34" charset="0"/>
              </a:rPr>
              <a:t>Projet 6 :</a:t>
            </a:r>
          </a:p>
          <a:p>
            <a:r>
              <a:rPr lang="fr-FR" dirty="0" smtClean="0">
                <a:solidFill>
                  <a:srgbClr val="E8750C"/>
                </a:solidFill>
                <a:latin typeface="Lato" pitchFamily="34" charset="0"/>
              </a:rPr>
              <a:t>Proposition de Tags</a:t>
            </a:r>
            <a:endParaRPr lang="fr-FR" dirty="0">
              <a:solidFill>
                <a:srgbClr val="E8750C"/>
              </a:solidFill>
              <a:latin typeface="Lato" pitchFamily="34" charset="0"/>
            </a:endParaRP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1F216-1A7A-4497-A719-EFC0618782F4}" type="datetime1">
              <a:rPr lang="fr-FR" smtClean="0">
                <a:solidFill>
                  <a:srgbClr val="95023C"/>
                </a:solidFill>
              </a:rPr>
              <a:t>06/01/2018</a:t>
            </a:fld>
            <a:endParaRPr lang="fr-FR" dirty="0">
              <a:solidFill>
                <a:srgbClr val="95023C"/>
              </a:solidFill>
            </a:endParaRPr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>
                <a:solidFill>
                  <a:srgbClr val="95023C"/>
                </a:solidFill>
              </a:rPr>
              <a:t>MINE Nicolas</a:t>
            </a:r>
            <a:endParaRPr lang="fr-FR" dirty="0">
              <a:solidFill>
                <a:srgbClr val="95023C"/>
              </a:solidFill>
            </a:endParaRPr>
          </a:p>
        </p:txBody>
      </p:sp>
      <p:pic>
        <p:nvPicPr>
          <p:cNvPr id="1026" name="Picture 2" descr="F:\Nicolas\Desktop\LogoCS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3" y="31115"/>
            <a:ext cx="1792735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F:\Nicolas\Desktop\Logo_OpenClassroom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2223" y="31115"/>
            <a:ext cx="1528336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ésultat de recherche d'images pour &quot;Stack Overflow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4108773"/>
            <a:ext cx="6264696" cy="1572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4461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Modèle Non supervisé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/>
          </a:bodyPr>
          <a:lstStyle/>
          <a:p>
            <a:r>
              <a:rPr lang="fr-FR" sz="2800" dirty="0" smtClean="0">
                <a:solidFill>
                  <a:srgbClr val="E8750C"/>
                </a:solidFill>
              </a:rPr>
              <a:t>Latent Dirichlet Allocation</a:t>
            </a:r>
          </a:p>
          <a:p>
            <a:pPr lvl="1"/>
            <a:r>
              <a:rPr lang="fr-FR" sz="2000" dirty="0" smtClean="0">
                <a:solidFill>
                  <a:srgbClr val="E8750C"/>
                </a:solidFill>
              </a:rPr>
              <a:t>Tags par Topics</a:t>
            </a:r>
          </a:p>
          <a:p>
            <a:pPr lvl="1"/>
            <a:r>
              <a:rPr lang="fr-FR" sz="2000" dirty="0" smtClean="0">
                <a:solidFill>
                  <a:srgbClr val="E8750C"/>
                </a:solidFill>
              </a:rPr>
              <a:t>Non Normalisé</a:t>
            </a:r>
          </a:p>
          <a:p>
            <a:pPr lvl="1"/>
            <a:endParaRPr lang="fr-FR" sz="2400" dirty="0">
              <a:solidFill>
                <a:srgbClr val="E8750C"/>
              </a:solidFill>
            </a:endParaRPr>
          </a:p>
          <a:p>
            <a:pPr lvl="1"/>
            <a:endParaRPr lang="fr-FR" sz="2400" dirty="0" smtClean="0">
              <a:solidFill>
                <a:srgbClr val="E8750C"/>
              </a:solidFill>
            </a:endParaRPr>
          </a:p>
          <a:p>
            <a:pPr lvl="1"/>
            <a:endParaRPr lang="fr-FR" sz="2400" dirty="0" smtClean="0">
              <a:solidFill>
                <a:srgbClr val="E8750C"/>
              </a:solidFill>
            </a:endParaRPr>
          </a:p>
          <a:p>
            <a:pPr lvl="1"/>
            <a:endParaRPr lang="fr-FR" sz="2000" dirty="0" smtClean="0">
              <a:solidFill>
                <a:srgbClr val="E8750C"/>
              </a:solidFill>
            </a:endParaRPr>
          </a:p>
          <a:p>
            <a:pPr lvl="1"/>
            <a:r>
              <a:rPr lang="fr-FR" sz="2000" dirty="0" smtClean="0">
                <a:solidFill>
                  <a:srgbClr val="E8750C"/>
                </a:solidFill>
              </a:rPr>
              <a:t>Normalisé</a:t>
            </a:r>
          </a:p>
          <a:p>
            <a:pPr marL="0" indent="0">
              <a:buNone/>
            </a:pPr>
            <a:endParaRPr lang="fr-FR" dirty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>
              <a:solidFill>
                <a:srgbClr val="E8750C"/>
              </a:solidFill>
            </a:endParaRPr>
          </a:p>
          <a:p>
            <a:pPr lvl="1"/>
            <a:endParaRPr lang="fr-FR" dirty="0">
              <a:solidFill>
                <a:srgbClr val="E8750C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MINE Nicolas</a:t>
            </a:r>
            <a:endParaRPr lang="fr-FR" dirty="0"/>
          </a:p>
        </p:txBody>
      </p:sp>
      <p:pic>
        <p:nvPicPr>
          <p:cNvPr id="10242" name="Picture 2" descr="LDA_topic_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96" t="14696" r="10182" b="21173"/>
          <a:stretch>
            <a:fillRect/>
          </a:stretch>
        </p:blipFill>
        <p:spPr bwMode="auto">
          <a:xfrm>
            <a:off x="719880" y="2858433"/>
            <a:ext cx="2772000" cy="1524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3" name="Picture 3" descr="LDA_topic_4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15" t="13370" r="10049" b="21173"/>
          <a:stretch>
            <a:fillRect/>
          </a:stretch>
        </p:blipFill>
        <p:spPr bwMode="auto">
          <a:xfrm>
            <a:off x="3491880" y="2843808"/>
            <a:ext cx="2772000" cy="15391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mage 7" descr="C:\Users\admin\AppData\Local\Microsoft\Windows\INetCache\Content.Word\LDA_topic_norm_2.png"/>
          <p:cNvPicPr/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69" t="14314" r="9917" b="21173"/>
          <a:stretch>
            <a:fillRect/>
          </a:stretch>
        </p:blipFill>
        <p:spPr bwMode="auto">
          <a:xfrm>
            <a:off x="719880" y="4874657"/>
            <a:ext cx="2772000" cy="151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44" name="Picture 4" descr="LDA_topic_norm_4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35" t="14314" r="10049" b="21173"/>
          <a:stretch>
            <a:fillRect/>
          </a:stretch>
        </p:blipFill>
        <p:spPr bwMode="auto">
          <a:xfrm>
            <a:off x="3491880" y="4869160"/>
            <a:ext cx="2772000" cy="1522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5" name="Picture 5" descr="F:\Nicolas\Documents\OpenClassRoom\P6\img\LDA_topic_norm_15.png"/>
          <p:cNvPicPr>
            <a:picLocks noChangeAspect="1" noChangeArrowheads="1"/>
          </p:cNvPicPr>
          <p:nvPr/>
        </p:nvPicPr>
        <p:blipFill rotWithShape="1"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77" t="14468" r="9876" b="21296"/>
          <a:stretch/>
        </p:blipFill>
        <p:spPr bwMode="auto">
          <a:xfrm>
            <a:off x="6263880" y="4861354"/>
            <a:ext cx="2772000" cy="153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F:\Nicolas\Documents\OpenClassRoom\P6\img\LDA_topic_15.png"/>
          <p:cNvPicPr>
            <a:picLocks noChangeAspect="1" noChangeArrowheads="1"/>
          </p:cNvPicPr>
          <p:nvPr/>
        </p:nvPicPr>
        <p:blipFill rotWithShape="1"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77" t="14931" r="9954" b="21412"/>
          <a:stretch/>
        </p:blipFill>
        <p:spPr bwMode="auto">
          <a:xfrm>
            <a:off x="6263880" y="2864420"/>
            <a:ext cx="2772000" cy="1518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5161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Modèle Non supervisé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/>
          </a:bodyPr>
          <a:lstStyle/>
          <a:p>
            <a:r>
              <a:rPr lang="fr-FR" sz="2800" dirty="0">
                <a:solidFill>
                  <a:srgbClr val="E8750C"/>
                </a:solidFill>
              </a:rPr>
              <a:t>Non-</a:t>
            </a:r>
            <a:r>
              <a:rPr lang="fr-FR" sz="2800" dirty="0" err="1">
                <a:solidFill>
                  <a:srgbClr val="E8750C"/>
                </a:solidFill>
              </a:rPr>
              <a:t>Negative</a:t>
            </a:r>
            <a:r>
              <a:rPr lang="fr-FR" sz="2800" dirty="0">
                <a:solidFill>
                  <a:srgbClr val="E8750C"/>
                </a:solidFill>
              </a:rPr>
              <a:t> Matrix </a:t>
            </a:r>
            <a:r>
              <a:rPr lang="fr-FR" sz="2800" dirty="0" err="1" smtClean="0">
                <a:solidFill>
                  <a:srgbClr val="E8750C"/>
                </a:solidFill>
              </a:rPr>
              <a:t>Factorization</a:t>
            </a:r>
            <a:endParaRPr lang="fr-FR" sz="2800" dirty="0" smtClean="0">
              <a:solidFill>
                <a:srgbClr val="E8750C"/>
              </a:solidFill>
            </a:endParaRP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Fait sur Matrice TF-IDF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20 </a:t>
            </a:r>
            <a:r>
              <a:rPr lang="fr-FR" sz="2400" dirty="0" err="1" smtClean="0">
                <a:solidFill>
                  <a:srgbClr val="E8750C"/>
                </a:solidFill>
              </a:rPr>
              <a:t>topics</a:t>
            </a:r>
            <a:endParaRPr lang="fr-FR" sz="2400" dirty="0" smtClean="0">
              <a:solidFill>
                <a:srgbClr val="E8750C"/>
              </a:solidFill>
            </a:endParaRPr>
          </a:p>
          <a:p>
            <a:endParaRPr lang="fr-FR" dirty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>
              <a:solidFill>
                <a:srgbClr val="E8750C"/>
              </a:solidFill>
            </a:endParaRPr>
          </a:p>
          <a:p>
            <a:pPr lvl="1"/>
            <a:endParaRPr lang="fr-FR" dirty="0">
              <a:solidFill>
                <a:srgbClr val="E8750C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MINE Nicolas</a:t>
            </a:r>
            <a:endParaRPr lang="fr-FR" dirty="0"/>
          </a:p>
        </p:txBody>
      </p:sp>
      <p:graphicFrame>
        <p:nvGraphicFramePr>
          <p:cNvPr id="7" name="Tableau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5320351"/>
              </p:ext>
            </p:extLst>
          </p:nvPr>
        </p:nvGraphicFramePr>
        <p:xfrm>
          <a:off x="611560" y="3068960"/>
          <a:ext cx="7704856" cy="3241599"/>
        </p:xfrm>
        <a:graphic>
          <a:graphicData uri="http://schemas.openxmlformats.org/drawingml/2006/table">
            <a:tbl>
              <a:tblPr firstRow="1" firstCol="1" bandRow="1">
                <a:tableStyleId>{68D230F3-CF80-4859-8CE7-A43EE81993B5}</a:tableStyleId>
              </a:tblPr>
              <a:tblGrid>
                <a:gridCol w="802101"/>
                <a:gridCol w="4334191"/>
                <a:gridCol w="2568564"/>
              </a:tblGrid>
              <a:tr h="20907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Topics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Mots clés (lemmatisés)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Analyse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304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1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c compil program </a:t>
                      </a:r>
                      <a:r>
                        <a:rPr lang="fr-FR" sz="1200" dirty="0" err="1">
                          <a:effectLst/>
                        </a:rPr>
                        <a:t>librari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languag</a:t>
                      </a:r>
                      <a:r>
                        <a:rPr lang="fr-FR" sz="1200" dirty="0">
                          <a:effectLst/>
                        </a:rPr>
                        <a:t> pointer b </a:t>
                      </a:r>
                      <a:r>
                        <a:rPr lang="fr-FR" sz="1200" dirty="0" err="1">
                          <a:effectLst/>
                        </a:rPr>
                        <a:t>gcc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declar</a:t>
                      </a:r>
                      <a:r>
                        <a:rPr lang="fr-FR" sz="1200" dirty="0">
                          <a:effectLst/>
                        </a:rPr>
                        <a:t> dll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Compilation, librairie et C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304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2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 err="1">
                          <a:effectLst/>
                        </a:rPr>
                        <a:t>tabl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column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queri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row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sql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databas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mysql</a:t>
                      </a:r>
                      <a:r>
                        <a:rPr lang="fr-FR" sz="1200" dirty="0">
                          <a:effectLst/>
                        </a:rPr>
                        <a:t> select index </a:t>
                      </a:r>
                      <a:r>
                        <a:rPr lang="fr-FR" sz="1200" dirty="0" err="1">
                          <a:effectLst/>
                        </a:rPr>
                        <a:t>field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Base de Données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304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3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server </a:t>
                      </a:r>
                      <a:r>
                        <a:rPr lang="fr-FR" sz="1200" dirty="0" err="1">
                          <a:effectLst/>
                        </a:rPr>
                        <a:t>sql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connect</a:t>
                      </a:r>
                      <a:r>
                        <a:rPr lang="fr-FR" sz="1200" dirty="0">
                          <a:effectLst/>
                        </a:rPr>
                        <a:t> client </a:t>
                      </a:r>
                      <a:r>
                        <a:rPr lang="fr-FR" sz="1200" dirty="0" err="1">
                          <a:effectLst/>
                        </a:rPr>
                        <a:t>databas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servic</a:t>
                      </a:r>
                      <a:r>
                        <a:rPr lang="fr-FR" sz="1200" dirty="0">
                          <a:effectLst/>
                        </a:rPr>
                        <a:t> web </a:t>
                      </a:r>
                      <a:r>
                        <a:rPr lang="fr-FR" sz="1200" dirty="0" err="1">
                          <a:effectLst/>
                        </a:rPr>
                        <a:t>request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send</a:t>
                      </a:r>
                      <a:r>
                        <a:rPr lang="fr-FR" sz="1200" dirty="0">
                          <a:effectLst/>
                        </a:rPr>
                        <a:t> http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Requete Server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304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10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 err="1">
                          <a:effectLst/>
                        </a:rPr>
                        <a:t>array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element</a:t>
                      </a:r>
                      <a:r>
                        <a:rPr lang="fr-FR" sz="1200" dirty="0">
                          <a:effectLst/>
                        </a:rPr>
                        <a:t> byte </a:t>
                      </a:r>
                      <a:r>
                        <a:rPr lang="fr-FR" sz="1200" dirty="0" err="1">
                          <a:effectLst/>
                        </a:rPr>
                        <a:t>loop</a:t>
                      </a:r>
                      <a:r>
                        <a:rPr lang="fr-FR" sz="1200" dirty="0">
                          <a:effectLst/>
                        </a:rPr>
                        <a:t> index </a:t>
                      </a:r>
                      <a:r>
                        <a:rPr lang="fr-FR" sz="1200" dirty="0" err="1">
                          <a:effectLst/>
                        </a:rPr>
                        <a:t>numpi</a:t>
                      </a:r>
                      <a:r>
                        <a:rPr lang="fr-FR" sz="1200" dirty="0">
                          <a:effectLst/>
                        </a:rPr>
                        <a:t> sort pointer size </a:t>
                      </a:r>
                      <a:r>
                        <a:rPr lang="fr-FR" sz="1200" dirty="0" err="1">
                          <a:effectLst/>
                        </a:rPr>
                        <a:t>number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Type de données et Structures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304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13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 err="1">
                          <a:effectLst/>
                        </a:rPr>
                        <a:t>php</a:t>
                      </a:r>
                      <a:r>
                        <a:rPr lang="fr-FR" sz="1200" dirty="0">
                          <a:effectLst/>
                        </a:rPr>
                        <a:t> script </a:t>
                      </a:r>
                      <a:r>
                        <a:rPr lang="fr-FR" sz="1200" dirty="0" err="1">
                          <a:effectLst/>
                        </a:rPr>
                        <a:t>mysql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variabl</a:t>
                      </a:r>
                      <a:r>
                        <a:rPr lang="fr-FR" sz="1200" dirty="0">
                          <a:effectLst/>
                        </a:rPr>
                        <a:t> 5 </a:t>
                      </a:r>
                      <a:r>
                        <a:rPr lang="fr-FR" sz="1200" dirty="0" err="1">
                          <a:effectLst/>
                        </a:rPr>
                        <a:t>upload</a:t>
                      </a:r>
                      <a:r>
                        <a:rPr lang="fr-FR" sz="1200" dirty="0">
                          <a:effectLst/>
                        </a:rPr>
                        <a:t> session page </a:t>
                      </a:r>
                      <a:r>
                        <a:rPr lang="fr-FR" sz="1200" dirty="0" err="1">
                          <a:effectLst/>
                        </a:rPr>
                        <a:t>ini</a:t>
                      </a:r>
                      <a:r>
                        <a:rPr lang="fr-FR" sz="1200" dirty="0">
                          <a:effectLst/>
                        </a:rPr>
                        <a:t> email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PHP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304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15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page </a:t>
                      </a:r>
                      <a:r>
                        <a:rPr lang="fr-FR" sz="1200" dirty="0" err="1">
                          <a:effectLst/>
                        </a:rPr>
                        <a:t>jqueri</a:t>
                      </a:r>
                      <a:r>
                        <a:rPr lang="fr-FR" sz="1200" dirty="0">
                          <a:effectLst/>
                        </a:rPr>
                        <a:t> html </a:t>
                      </a:r>
                      <a:r>
                        <a:rPr lang="fr-FR" sz="1200" dirty="0" err="1">
                          <a:effectLst/>
                        </a:rPr>
                        <a:t>element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javascript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button</a:t>
                      </a:r>
                      <a:r>
                        <a:rPr lang="fr-FR" sz="1200" dirty="0">
                          <a:effectLst/>
                        </a:rPr>
                        <a:t> click </a:t>
                      </a:r>
                      <a:r>
                        <a:rPr lang="fr-FR" sz="1200" dirty="0" err="1">
                          <a:effectLst/>
                        </a:rPr>
                        <a:t>text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event</a:t>
                      </a:r>
                      <a:r>
                        <a:rPr lang="fr-FR" sz="1200" dirty="0">
                          <a:effectLst/>
                        </a:rPr>
                        <a:t> div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Mise en page web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304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18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valu return </a:t>
                      </a:r>
                      <a:r>
                        <a:rPr lang="fr-FR" sz="1200" dirty="0" err="1">
                          <a:effectLst/>
                        </a:rPr>
                        <a:t>variabl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key</a:t>
                      </a:r>
                      <a:r>
                        <a:rPr lang="fr-FR" sz="1200" dirty="0">
                          <a:effectLst/>
                        </a:rPr>
                        <a:t> set </a:t>
                      </a:r>
                      <a:r>
                        <a:rPr lang="fr-FR" sz="1200" dirty="0" err="1">
                          <a:effectLst/>
                        </a:rPr>
                        <a:t>null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properti</a:t>
                      </a:r>
                      <a:r>
                        <a:rPr lang="fr-FR" sz="1200" dirty="0">
                          <a:effectLst/>
                        </a:rPr>
                        <a:t> default </a:t>
                      </a:r>
                      <a:r>
                        <a:rPr lang="fr-FR" sz="1200" dirty="0" err="1">
                          <a:effectLst/>
                        </a:rPr>
                        <a:t>field</a:t>
                      </a:r>
                      <a:r>
                        <a:rPr lang="fr-FR" sz="1200" dirty="0">
                          <a:effectLst/>
                        </a:rPr>
                        <a:t> type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Type de données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2091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Modèle Non supervisé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/>
          </a:bodyPr>
          <a:lstStyle/>
          <a:p>
            <a:r>
              <a:rPr lang="fr-FR" sz="2800" dirty="0">
                <a:solidFill>
                  <a:srgbClr val="E8750C"/>
                </a:solidFill>
              </a:rPr>
              <a:t>Non-</a:t>
            </a:r>
            <a:r>
              <a:rPr lang="fr-FR" sz="2800" dirty="0" err="1">
                <a:solidFill>
                  <a:srgbClr val="E8750C"/>
                </a:solidFill>
              </a:rPr>
              <a:t>Negative</a:t>
            </a:r>
            <a:r>
              <a:rPr lang="fr-FR" sz="2800" dirty="0">
                <a:solidFill>
                  <a:srgbClr val="E8750C"/>
                </a:solidFill>
              </a:rPr>
              <a:t> Matrix </a:t>
            </a:r>
            <a:r>
              <a:rPr lang="fr-FR" sz="2800" dirty="0" err="1">
                <a:solidFill>
                  <a:srgbClr val="E8750C"/>
                </a:solidFill>
              </a:rPr>
              <a:t>Factorization</a:t>
            </a:r>
            <a:endParaRPr lang="fr-FR" sz="2800" dirty="0">
              <a:solidFill>
                <a:srgbClr val="E8750C"/>
              </a:solidFill>
            </a:endParaRPr>
          </a:p>
          <a:p>
            <a:pPr lvl="1"/>
            <a:r>
              <a:rPr lang="fr-FR" sz="2000" dirty="0" smtClean="0">
                <a:solidFill>
                  <a:srgbClr val="E8750C"/>
                </a:solidFill>
              </a:rPr>
              <a:t>Tags par Topics</a:t>
            </a:r>
          </a:p>
          <a:p>
            <a:pPr lvl="1"/>
            <a:r>
              <a:rPr lang="fr-FR" sz="2000" dirty="0" smtClean="0">
                <a:solidFill>
                  <a:srgbClr val="E8750C"/>
                </a:solidFill>
              </a:rPr>
              <a:t>Non Normalisé</a:t>
            </a:r>
          </a:p>
          <a:p>
            <a:pPr lvl="1"/>
            <a:endParaRPr lang="fr-FR" sz="2400" dirty="0">
              <a:solidFill>
                <a:srgbClr val="E8750C"/>
              </a:solidFill>
            </a:endParaRPr>
          </a:p>
          <a:p>
            <a:pPr lvl="1"/>
            <a:endParaRPr lang="fr-FR" sz="2400" dirty="0" smtClean="0">
              <a:solidFill>
                <a:srgbClr val="E8750C"/>
              </a:solidFill>
            </a:endParaRPr>
          </a:p>
          <a:p>
            <a:pPr lvl="1"/>
            <a:endParaRPr lang="fr-FR" sz="2400" dirty="0" smtClean="0">
              <a:solidFill>
                <a:srgbClr val="E8750C"/>
              </a:solidFill>
            </a:endParaRPr>
          </a:p>
          <a:p>
            <a:pPr lvl="1"/>
            <a:endParaRPr lang="fr-FR" sz="2000" dirty="0" smtClean="0">
              <a:solidFill>
                <a:srgbClr val="E8750C"/>
              </a:solidFill>
            </a:endParaRPr>
          </a:p>
          <a:p>
            <a:pPr lvl="1"/>
            <a:r>
              <a:rPr lang="fr-FR" sz="2000" dirty="0" smtClean="0">
                <a:solidFill>
                  <a:srgbClr val="E8750C"/>
                </a:solidFill>
              </a:rPr>
              <a:t>Normalisé</a:t>
            </a:r>
          </a:p>
          <a:p>
            <a:pPr marL="0" indent="0">
              <a:buNone/>
            </a:pPr>
            <a:endParaRPr lang="fr-FR" dirty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>
              <a:solidFill>
                <a:srgbClr val="E8750C"/>
              </a:solidFill>
            </a:endParaRPr>
          </a:p>
          <a:p>
            <a:pPr lvl="1"/>
            <a:endParaRPr lang="fr-FR" dirty="0">
              <a:solidFill>
                <a:srgbClr val="E8750C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MINE Nicolas</a:t>
            </a:r>
            <a:endParaRPr lang="fr-FR" dirty="0"/>
          </a:p>
        </p:txBody>
      </p:sp>
      <p:pic>
        <p:nvPicPr>
          <p:cNvPr id="12289" name="Picture 1" descr="F:\Nicolas\Documents\OpenClassRoom\P6\img\NMF_topic_norm_18.pn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8990" y="4437112"/>
            <a:ext cx="3618000" cy="241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0" name="Picture 2" descr="F:\Nicolas\Documents\OpenClassRoom\P6\img\NMF_topic_2.pn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93168"/>
            <a:ext cx="3618000" cy="241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1" name="Picture 3" descr="F:\Nicolas\Documents\OpenClassRoom\P6\img\NMF_topic_13.png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2493168"/>
            <a:ext cx="3618000" cy="241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F:\Nicolas\Documents\OpenClassRoom\P6\img\NMF_topic_18.png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8990" y="2493168"/>
            <a:ext cx="3618000" cy="241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3" name="Picture 5" descr="F:\Nicolas\Documents\OpenClassRoom\P6\img\NMF_topic_norm_2.png"/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444380"/>
            <a:ext cx="3618000" cy="241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4" name="Picture 6" descr="F:\Nicolas\Documents\OpenClassRoom\P6\img\NMF_topic_norm_13.png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4444380"/>
            <a:ext cx="3618000" cy="241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2109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Modèle Non supervisé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/>
          </a:bodyPr>
          <a:lstStyle/>
          <a:p>
            <a:r>
              <a:rPr lang="fr-FR" sz="2800" dirty="0" smtClean="0">
                <a:solidFill>
                  <a:srgbClr val="E8750C"/>
                </a:solidFill>
              </a:rPr>
              <a:t>Proposition de tags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Utilisation du LDA</a:t>
            </a:r>
            <a:endParaRPr lang="fr-FR" sz="2400" dirty="0">
              <a:solidFill>
                <a:srgbClr val="E8750C"/>
              </a:solidFill>
            </a:endParaRP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Répartition des </a:t>
            </a:r>
            <a:r>
              <a:rPr lang="fr-FR" sz="2400" dirty="0" err="1" smtClean="0">
                <a:solidFill>
                  <a:srgbClr val="E8750C"/>
                </a:solidFill>
              </a:rPr>
              <a:t>topics</a:t>
            </a:r>
            <a:r>
              <a:rPr lang="fr-FR" sz="2400" dirty="0" smtClean="0">
                <a:solidFill>
                  <a:srgbClr val="E8750C"/>
                </a:solidFill>
              </a:rPr>
              <a:t> en %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KNN basé sur le Jensen Shannon Divergence</a:t>
            </a:r>
            <a:endParaRPr lang="fr-FR" sz="3200" dirty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>
              <a:solidFill>
                <a:srgbClr val="E8750C"/>
              </a:solidFill>
            </a:endParaRPr>
          </a:p>
          <a:p>
            <a:pPr lvl="1"/>
            <a:endParaRPr lang="fr-FR" dirty="0">
              <a:solidFill>
                <a:srgbClr val="E8750C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MINE Nicolas</a:t>
            </a:r>
            <a:endParaRPr lang="fr-FR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3573016"/>
            <a:ext cx="5343724" cy="261848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0083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Modèle Non supervisé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 fontScale="92500" lnSpcReduction="10000"/>
          </a:bodyPr>
          <a:lstStyle/>
          <a:p>
            <a:r>
              <a:rPr lang="fr-FR" sz="2800" dirty="0" smtClean="0">
                <a:solidFill>
                  <a:srgbClr val="E8750C"/>
                </a:solidFill>
              </a:rPr>
              <a:t>Proposition de tags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Test sur un post au hasard</a:t>
            </a:r>
          </a:p>
          <a:p>
            <a:pPr lvl="2"/>
            <a:r>
              <a:rPr lang="fr-FR" sz="2000" dirty="0">
                <a:solidFill>
                  <a:srgbClr val="E8750C"/>
                </a:solidFill>
              </a:rPr>
              <a:t>Tags : </a:t>
            </a:r>
            <a:r>
              <a:rPr lang="fr-FR" sz="2000" dirty="0" err="1">
                <a:solidFill>
                  <a:srgbClr val="E8750C"/>
                </a:solidFill>
              </a:rPr>
              <a:t>Php</a:t>
            </a:r>
            <a:r>
              <a:rPr lang="fr-FR" sz="2000" dirty="0">
                <a:solidFill>
                  <a:srgbClr val="E8750C"/>
                </a:solidFill>
              </a:rPr>
              <a:t>, html, apache, compression </a:t>
            </a:r>
            <a:endParaRPr lang="fr-FR" sz="2000" dirty="0" smtClean="0">
              <a:solidFill>
                <a:srgbClr val="E8750C"/>
              </a:solidFill>
            </a:endParaRPr>
          </a:p>
          <a:p>
            <a:pPr lvl="2"/>
            <a:r>
              <a:rPr lang="fr-FR" sz="2000" dirty="0">
                <a:solidFill>
                  <a:srgbClr val="E8750C"/>
                </a:solidFill>
              </a:rPr>
              <a:t>Tags non </a:t>
            </a:r>
            <a:r>
              <a:rPr lang="fr-FR" sz="2000" dirty="0" smtClean="0">
                <a:solidFill>
                  <a:srgbClr val="E8750C"/>
                </a:solidFill>
              </a:rPr>
              <a:t>normalisé : </a:t>
            </a:r>
            <a:r>
              <a:rPr lang="en-US" sz="2000" dirty="0">
                <a:solidFill>
                  <a:srgbClr val="E8750C"/>
                </a:solidFill>
              </a:rPr>
              <a:t>C#, </a:t>
            </a:r>
            <a:r>
              <a:rPr lang="en-US" sz="2000" dirty="0" err="1">
                <a:solidFill>
                  <a:srgbClr val="E8750C"/>
                </a:solidFill>
              </a:rPr>
              <a:t>javascript</a:t>
            </a:r>
            <a:r>
              <a:rPr lang="en-US" sz="2000" dirty="0">
                <a:solidFill>
                  <a:srgbClr val="E8750C"/>
                </a:solidFill>
              </a:rPr>
              <a:t>, </a:t>
            </a:r>
            <a:r>
              <a:rPr lang="en-US" sz="2000" dirty="0" err="1">
                <a:solidFill>
                  <a:srgbClr val="E8750C"/>
                </a:solidFill>
              </a:rPr>
              <a:t>.net</a:t>
            </a:r>
            <a:r>
              <a:rPr lang="en-US" sz="2000" dirty="0">
                <a:solidFill>
                  <a:srgbClr val="E8750C"/>
                </a:solidFill>
              </a:rPr>
              <a:t>, </a:t>
            </a:r>
            <a:r>
              <a:rPr lang="en-US" sz="2000" dirty="0" err="1">
                <a:solidFill>
                  <a:srgbClr val="E8750C"/>
                </a:solidFill>
              </a:rPr>
              <a:t>winforms</a:t>
            </a:r>
            <a:r>
              <a:rPr lang="en-US" sz="2000" dirty="0">
                <a:solidFill>
                  <a:srgbClr val="E8750C"/>
                </a:solidFill>
              </a:rPr>
              <a:t>, </a:t>
            </a:r>
            <a:r>
              <a:rPr lang="en-US" sz="2000" dirty="0" smtClean="0">
                <a:solidFill>
                  <a:srgbClr val="E8750C"/>
                </a:solidFill>
              </a:rPr>
              <a:t>angular</a:t>
            </a:r>
          </a:p>
          <a:p>
            <a:pPr lvl="2"/>
            <a:r>
              <a:rPr lang="fr-FR" sz="2000" dirty="0">
                <a:solidFill>
                  <a:srgbClr val="E8750C"/>
                </a:solidFill>
              </a:rPr>
              <a:t>Tags normalisé : Event-</a:t>
            </a:r>
            <a:r>
              <a:rPr lang="fr-FR" sz="2000" dirty="0" err="1">
                <a:solidFill>
                  <a:srgbClr val="E8750C"/>
                </a:solidFill>
              </a:rPr>
              <a:t>handling</a:t>
            </a:r>
            <a:r>
              <a:rPr lang="fr-FR" sz="2000" dirty="0">
                <a:solidFill>
                  <a:srgbClr val="E8750C"/>
                </a:solidFill>
              </a:rPr>
              <a:t>, </a:t>
            </a:r>
            <a:r>
              <a:rPr lang="fr-FR" sz="2000" dirty="0" err="1">
                <a:solidFill>
                  <a:srgbClr val="E8750C"/>
                </a:solidFill>
              </a:rPr>
              <a:t>include</a:t>
            </a:r>
            <a:r>
              <a:rPr lang="fr-FR" sz="2000" dirty="0">
                <a:solidFill>
                  <a:srgbClr val="E8750C"/>
                </a:solidFill>
              </a:rPr>
              <a:t>, </a:t>
            </a:r>
            <a:r>
              <a:rPr lang="fr-FR" sz="2000" dirty="0" err="1">
                <a:solidFill>
                  <a:srgbClr val="E8750C"/>
                </a:solidFill>
              </a:rPr>
              <a:t>android-intent</a:t>
            </a:r>
            <a:r>
              <a:rPr lang="fr-FR" sz="2000" dirty="0">
                <a:solidFill>
                  <a:srgbClr val="E8750C"/>
                </a:solidFill>
              </a:rPr>
              <a:t>, </a:t>
            </a:r>
            <a:r>
              <a:rPr lang="fr-FR" sz="2000" dirty="0" err="1">
                <a:solidFill>
                  <a:srgbClr val="E8750C"/>
                </a:solidFill>
              </a:rPr>
              <a:t>javascript-events</a:t>
            </a:r>
            <a:r>
              <a:rPr lang="fr-FR" sz="2000" dirty="0">
                <a:solidFill>
                  <a:srgbClr val="E8750C"/>
                </a:solidFill>
              </a:rPr>
              <a:t>, </a:t>
            </a:r>
            <a:r>
              <a:rPr lang="fr-FR" sz="2000" dirty="0" err="1" smtClean="0">
                <a:solidFill>
                  <a:srgbClr val="E8750C"/>
                </a:solidFill>
              </a:rPr>
              <a:t>iframe</a:t>
            </a:r>
            <a:endParaRPr lang="fr-FR" sz="2000" dirty="0">
              <a:solidFill>
                <a:srgbClr val="E8750C"/>
              </a:solidFill>
            </a:endParaRP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Peu de pertinence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Conservation uniquement du </a:t>
            </a:r>
            <a:r>
              <a:rPr lang="fr-FR" sz="2400" dirty="0" err="1" smtClean="0">
                <a:solidFill>
                  <a:srgbClr val="E8750C"/>
                </a:solidFill>
              </a:rPr>
              <a:t>topic</a:t>
            </a:r>
            <a:r>
              <a:rPr lang="fr-FR" sz="2400" dirty="0" smtClean="0">
                <a:solidFill>
                  <a:srgbClr val="E8750C"/>
                </a:solidFill>
              </a:rPr>
              <a:t> (HTML, PHP)</a:t>
            </a:r>
            <a:endParaRPr lang="fr-FR" sz="2400" dirty="0">
              <a:solidFill>
                <a:srgbClr val="E8750C"/>
              </a:solidFill>
            </a:endParaRPr>
          </a:p>
          <a:p>
            <a:r>
              <a:rPr lang="fr-FR" sz="3000" dirty="0" smtClean="0">
                <a:solidFill>
                  <a:srgbClr val="E8750C"/>
                </a:solidFill>
              </a:rPr>
              <a:t>Evaluation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20 posts – 5 tags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Modèle non-normalisé : 37%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Modèle normalisé : 42%</a:t>
            </a: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>
              <a:solidFill>
                <a:srgbClr val="E8750C"/>
              </a:solidFill>
            </a:endParaRPr>
          </a:p>
          <a:p>
            <a:pPr lvl="1"/>
            <a:endParaRPr lang="fr-FR" dirty="0">
              <a:solidFill>
                <a:srgbClr val="E8750C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MINE Nicolas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09493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Modèle </a:t>
            </a:r>
            <a:r>
              <a:rPr lang="fr-FR" dirty="0" smtClean="0"/>
              <a:t>Supervisé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 fontScale="85000" lnSpcReduction="10000"/>
          </a:bodyPr>
          <a:lstStyle/>
          <a:p>
            <a:r>
              <a:rPr lang="fr-FR" dirty="0" smtClean="0">
                <a:solidFill>
                  <a:srgbClr val="E8750C"/>
                </a:solidFill>
              </a:rPr>
              <a:t>Entrainement sur Matrice TF-IDF</a:t>
            </a:r>
          </a:p>
          <a:p>
            <a:pPr lvl="1"/>
            <a:r>
              <a:rPr lang="fr-FR" dirty="0" smtClean="0">
                <a:solidFill>
                  <a:srgbClr val="E8750C"/>
                </a:solidFill>
              </a:rPr>
              <a:t>Custom Score</a:t>
            </a:r>
          </a:p>
          <a:p>
            <a:pPr lvl="2"/>
            <a:r>
              <a:rPr lang="fr-FR" dirty="0" smtClean="0">
                <a:solidFill>
                  <a:srgbClr val="E8750C"/>
                </a:solidFill>
              </a:rPr>
              <a:t>Prédiction de probabilités par classe</a:t>
            </a:r>
          </a:p>
          <a:p>
            <a:pPr lvl="2"/>
            <a:r>
              <a:rPr lang="fr-FR" dirty="0" smtClean="0">
                <a:solidFill>
                  <a:srgbClr val="E8750C"/>
                </a:solidFill>
              </a:rPr>
              <a:t>Récupération du Top 5</a:t>
            </a:r>
          </a:p>
          <a:p>
            <a:pPr lvl="2"/>
            <a:r>
              <a:rPr lang="fr-FR" dirty="0" smtClean="0">
                <a:solidFill>
                  <a:srgbClr val="E8750C"/>
                </a:solidFill>
              </a:rPr>
              <a:t>% de Tags en commun avec le post</a:t>
            </a:r>
          </a:p>
          <a:p>
            <a:pPr lvl="2"/>
            <a:endParaRPr lang="fr-FR" dirty="0">
              <a:solidFill>
                <a:srgbClr val="E8750C"/>
              </a:solidFill>
            </a:endParaRPr>
          </a:p>
          <a:p>
            <a:r>
              <a:rPr lang="fr-FR" dirty="0" smtClean="0">
                <a:solidFill>
                  <a:srgbClr val="E8750C"/>
                </a:solidFill>
              </a:rPr>
              <a:t>Exemple:</a:t>
            </a:r>
          </a:p>
          <a:p>
            <a:pPr lvl="1"/>
            <a:r>
              <a:rPr lang="fr-FR" dirty="0">
                <a:solidFill>
                  <a:srgbClr val="E8750C"/>
                </a:solidFill>
              </a:rPr>
              <a:t>Prédiction : Python, </a:t>
            </a:r>
            <a:r>
              <a:rPr lang="fr-FR" dirty="0" err="1" smtClean="0">
                <a:solidFill>
                  <a:srgbClr val="E8750C"/>
                </a:solidFill>
              </a:rPr>
              <a:t>Algorithm</a:t>
            </a:r>
            <a:r>
              <a:rPr lang="fr-FR" dirty="0" smtClean="0">
                <a:solidFill>
                  <a:srgbClr val="E8750C"/>
                </a:solidFill>
              </a:rPr>
              <a:t>, </a:t>
            </a:r>
            <a:r>
              <a:rPr lang="fr-FR" dirty="0">
                <a:solidFill>
                  <a:srgbClr val="E8750C"/>
                </a:solidFill>
              </a:rPr>
              <a:t>C++, </a:t>
            </a:r>
            <a:r>
              <a:rPr lang="fr-FR" dirty="0" err="1">
                <a:solidFill>
                  <a:srgbClr val="E8750C"/>
                </a:solidFill>
              </a:rPr>
              <a:t>Integer</a:t>
            </a:r>
            <a:r>
              <a:rPr lang="fr-FR" dirty="0">
                <a:solidFill>
                  <a:srgbClr val="E8750C"/>
                </a:solidFill>
              </a:rPr>
              <a:t> et </a:t>
            </a:r>
            <a:r>
              <a:rPr lang="fr-FR" dirty="0" err="1" smtClean="0">
                <a:solidFill>
                  <a:srgbClr val="E8750C"/>
                </a:solidFill>
              </a:rPr>
              <a:t>Array</a:t>
            </a:r>
            <a:endParaRPr lang="fr-FR" dirty="0" smtClean="0">
              <a:solidFill>
                <a:srgbClr val="E8750C"/>
              </a:solidFill>
            </a:endParaRPr>
          </a:p>
          <a:p>
            <a:pPr lvl="1"/>
            <a:r>
              <a:rPr lang="fr-FR" dirty="0">
                <a:solidFill>
                  <a:srgbClr val="E8750C"/>
                </a:solidFill>
              </a:rPr>
              <a:t>Post 1 : </a:t>
            </a:r>
            <a:r>
              <a:rPr lang="fr-FR" dirty="0" smtClean="0">
                <a:solidFill>
                  <a:srgbClr val="E8750C"/>
                </a:solidFill>
              </a:rPr>
              <a:t>Python</a:t>
            </a:r>
          </a:p>
          <a:p>
            <a:pPr lvl="2"/>
            <a:r>
              <a:rPr lang="fr-FR" dirty="0" smtClean="0">
                <a:solidFill>
                  <a:srgbClr val="E8750C"/>
                </a:solidFill>
              </a:rPr>
              <a:t>100 %</a:t>
            </a:r>
          </a:p>
          <a:p>
            <a:pPr lvl="1"/>
            <a:r>
              <a:rPr lang="fr-FR" dirty="0">
                <a:solidFill>
                  <a:srgbClr val="E8750C"/>
                </a:solidFill>
              </a:rPr>
              <a:t>Post 2 : C++, Pointers, Compiler </a:t>
            </a:r>
            <a:endParaRPr lang="fr-FR" dirty="0" smtClean="0">
              <a:solidFill>
                <a:srgbClr val="E8750C"/>
              </a:solidFill>
            </a:endParaRPr>
          </a:p>
          <a:p>
            <a:pPr lvl="2"/>
            <a:r>
              <a:rPr lang="fr-FR" dirty="0" smtClean="0">
                <a:solidFill>
                  <a:srgbClr val="E8750C"/>
                </a:solidFill>
              </a:rPr>
              <a:t>33 %</a:t>
            </a:r>
          </a:p>
          <a:p>
            <a:pPr lvl="2"/>
            <a:endParaRPr lang="fr-FR" dirty="0" smtClean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>
              <a:solidFill>
                <a:srgbClr val="E8750C"/>
              </a:solidFill>
            </a:endParaRPr>
          </a:p>
          <a:p>
            <a:pPr lvl="1"/>
            <a:endParaRPr lang="fr-FR" dirty="0">
              <a:solidFill>
                <a:srgbClr val="E8750C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MINE Nicolas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49727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Modèle </a:t>
            </a:r>
            <a:r>
              <a:rPr lang="fr-FR" dirty="0" smtClean="0"/>
              <a:t>Supervisé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/>
          </a:bodyPr>
          <a:lstStyle/>
          <a:p>
            <a:r>
              <a:rPr lang="fr-FR" dirty="0" smtClean="0">
                <a:solidFill>
                  <a:srgbClr val="E8750C"/>
                </a:solidFill>
              </a:rPr>
              <a:t>Entrainement sur Matrice TF-IDF</a:t>
            </a:r>
          </a:p>
          <a:p>
            <a:pPr lvl="1"/>
            <a:r>
              <a:rPr lang="fr-FR" dirty="0" smtClean="0">
                <a:solidFill>
                  <a:srgbClr val="E8750C"/>
                </a:solidFill>
              </a:rPr>
              <a:t>Fléau de la dimensions (Matrice TF)</a:t>
            </a: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>
              <a:solidFill>
                <a:srgbClr val="E8750C"/>
              </a:solidFill>
            </a:endParaRPr>
          </a:p>
          <a:p>
            <a:pPr lvl="1"/>
            <a:endParaRPr lang="fr-FR" dirty="0">
              <a:solidFill>
                <a:srgbClr val="E8750C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MINE Nicolas</a:t>
            </a:r>
            <a:endParaRPr lang="fr-FR" dirty="0"/>
          </a:p>
        </p:txBody>
      </p:sp>
      <p:graphicFrame>
        <p:nvGraphicFramePr>
          <p:cNvPr id="6" name="Tableau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4657939"/>
              </p:ext>
            </p:extLst>
          </p:nvPr>
        </p:nvGraphicFramePr>
        <p:xfrm>
          <a:off x="899592" y="2780928"/>
          <a:ext cx="6264696" cy="2714906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941916"/>
                <a:gridCol w="2026073"/>
                <a:gridCol w="3296707"/>
              </a:tblGrid>
              <a:tr h="21181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Type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Modèles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Résultats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3873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 smtClean="0">
                          <a:effectLst/>
                        </a:rPr>
                        <a:t>MOC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SGDClassifier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Train : </a:t>
                      </a:r>
                      <a:r>
                        <a:rPr lang="fr-FR" sz="1200" dirty="0" smtClean="0">
                          <a:effectLst/>
                        </a:rPr>
                        <a:t>79,3%</a:t>
                      </a:r>
                      <a:endParaRPr lang="fr-FR" sz="1200" dirty="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Test : </a:t>
                      </a:r>
                      <a:r>
                        <a:rPr lang="fr-FR" sz="1200" dirty="0" smtClean="0">
                          <a:effectLst/>
                        </a:rPr>
                        <a:t>  71,4%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873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OVR + Ensemble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AdaBoostClassifier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GradientBoostingClassifier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Out of time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873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 smtClean="0">
                          <a:effectLst/>
                        </a:rPr>
                        <a:t>Multi-label </a:t>
                      </a:r>
                      <a:r>
                        <a:rPr lang="fr-FR" sz="1200" dirty="0">
                          <a:effectLst/>
                        </a:rPr>
                        <a:t>+ Ensemble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 err="1">
                          <a:effectLst/>
                        </a:rPr>
                        <a:t>ExtraTreesClassifier</a:t>
                      </a:r>
                      <a:endParaRPr lang="fr-FR" sz="1200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 err="1">
                          <a:effectLst/>
                        </a:rPr>
                        <a:t>RandomForestClassifier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 smtClean="0">
                          <a:effectLst/>
                        </a:rPr>
                        <a:t>Train : 37.5% - Test : 36.1%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 smtClean="0">
                          <a:effectLst/>
                        </a:rPr>
                        <a:t>Train : 47.1% - Test : 45.1%</a:t>
                      </a:r>
                      <a:endParaRPr lang="fr-FR" sz="1200" dirty="0">
                        <a:effectLst/>
                      </a:endParaRPr>
                    </a:p>
                  </a:txBody>
                  <a:tcPr marL="68580" marR="68580" marT="0" marB="0" anchor="ctr"/>
                </a:tc>
              </a:tr>
              <a:tr h="30942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Multilabel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KNeighborsClassifier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Memory </a:t>
                      </a:r>
                      <a:r>
                        <a:rPr lang="fr-FR" sz="1200" dirty="0" err="1">
                          <a:effectLst/>
                        </a:rPr>
                        <a:t>Error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smtClean="0">
                          <a:effectLst/>
                        </a:rPr>
                        <a:t>(matrice non </a:t>
                      </a:r>
                      <a:r>
                        <a:rPr lang="fr-FR" sz="1200" dirty="0">
                          <a:effectLst/>
                        </a:rPr>
                        <a:t>Creuse)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873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Multilabel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RidgeClassifierCV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Memory Error (inversion de trop grosses matrices)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873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Multilabel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MLPClassifier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Train : </a:t>
                      </a:r>
                      <a:r>
                        <a:rPr lang="fr-FR" sz="1200" dirty="0" smtClean="0">
                          <a:effectLst/>
                        </a:rPr>
                        <a:t>82.0%</a:t>
                      </a:r>
                      <a:endParaRPr lang="fr-FR" sz="1200" dirty="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Test : </a:t>
                      </a:r>
                      <a:r>
                        <a:rPr lang="fr-FR" sz="1200" dirty="0" smtClean="0">
                          <a:effectLst/>
                        </a:rPr>
                        <a:t>  68.9% </a:t>
                      </a:r>
                      <a:r>
                        <a:rPr lang="fr-FR" sz="1200" dirty="0">
                          <a:effectLst/>
                        </a:rPr>
                        <a:t>(</a:t>
                      </a:r>
                      <a:r>
                        <a:rPr lang="fr-FR" sz="1200" dirty="0" err="1">
                          <a:effectLst/>
                        </a:rPr>
                        <a:t>overfitting</a:t>
                      </a:r>
                      <a:r>
                        <a:rPr lang="fr-FR" sz="1200" dirty="0">
                          <a:effectLst/>
                        </a:rPr>
                        <a:t> malgré </a:t>
                      </a:r>
                      <a:r>
                        <a:rPr lang="fr-FR" sz="1200" dirty="0" err="1">
                          <a:effectLst/>
                        </a:rPr>
                        <a:t>Early</a:t>
                      </a:r>
                      <a:r>
                        <a:rPr lang="fr-FR" sz="1200" dirty="0">
                          <a:effectLst/>
                        </a:rPr>
                        <a:t> Stop)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2313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Modèle </a:t>
            </a:r>
            <a:r>
              <a:rPr lang="fr-FR" dirty="0" smtClean="0"/>
              <a:t>Supervisé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 fontScale="92500" lnSpcReduction="10000"/>
          </a:bodyPr>
          <a:lstStyle/>
          <a:p>
            <a:r>
              <a:rPr lang="fr-FR" sz="2800" dirty="0" smtClean="0">
                <a:solidFill>
                  <a:srgbClr val="E8750C"/>
                </a:solidFill>
              </a:rPr>
              <a:t>Fine </a:t>
            </a:r>
            <a:r>
              <a:rPr lang="fr-FR" sz="2800" dirty="0" err="1" smtClean="0">
                <a:solidFill>
                  <a:srgbClr val="E8750C"/>
                </a:solidFill>
              </a:rPr>
              <a:t>Tuning</a:t>
            </a:r>
            <a:endParaRPr lang="fr-FR" sz="2800" dirty="0" smtClean="0">
              <a:solidFill>
                <a:srgbClr val="E8750C"/>
              </a:solidFill>
            </a:endParaRPr>
          </a:p>
          <a:p>
            <a:pPr lvl="1"/>
            <a:r>
              <a:rPr lang="fr-FR" sz="2400" dirty="0" err="1" smtClean="0">
                <a:solidFill>
                  <a:srgbClr val="E8750C"/>
                </a:solidFill>
              </a:rPr>
              <a:t>SGDClassifier</a:t>
            </a:r>
            <a:endParaRPr lang="fr-FR" sz="2400" dirty="0" smtClean="0">
              <a:solidFill>
                <a:srgbClr val="E8750C"/>
              </a:solidFill>
            </a:endParaRPr>
          </a:p>
          <a:p>
            <a:pPr lvl="1"/>
            <a:r>
              <a:rPr lang="fr-FR" sz="2400" dirty="0" err="1" smtClean="0">
                <a:solidFill>
                  <a:srgbClr val="E8750C"/>
                </a:solidFill>
              </a:rPr>
              <a:t>Grid</a:t>
            </a:r>
            <a:r>
              <a:rPr lang="fr-FR" sz="2400" dirty="0" smtClean="0">
                <a:solidFill>
                  <a:srgbClr val="E8750C"/>
                </a:solidFill>
              </a:rPr>
              <a:t> </a:t>
            </a:r>
            <a:r>
              <a:rPr lang="fr-FR" sz="2400" dirty="0" err="1" smtClean="0">
                <a:solidFill>
                  <a:srgbClr val="E8750C"/>
                </a:solidFill>
              </a:rPr>
              <a:t>Search</a:t>
            </a:r>
            <a:r>
              <a:rPr lang="fr-FR" sz="2400" dirty="0">
                <a:solidFill>
                  <a:srgbClr val="E8750C"/>
                </a:solidFill>
              </a:rPr>
              <a:t> </a:t>
            </a:r>
            <a:r>
              <a:rPr lang="fr-FR" sz="2400" dirty="0" smtClean="0">
                <a:solidFill>
                  <a:srgbClr val="E8750C"/>
                </a:solidFill>
              </a:rPr>
              <a:t>manuel (</a:t>
            </a:r>
            <a:r>
              <a:rPr lang="fr-FR" sz="2400" dirty="0" err="1" smtClean="0">
                <a:solidFill>
                  <a:srgbClr val="E8750C"/>
                </a:solidFill>
              </a:rPr>
              <a:t>predict_proba</a:t>
            </a:r>
            <a:r>
              <a:rPr lang="fr-FR" sz="2400" dirty="0" smtClean="0">
                <a:solidFill>
                  <a:srgbClr val="E8750C"/>
                </a:solidFill>
              </a:rPr>
              <a:t>  + custom score)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Test de régularisation (trop d’</a:t>
            </a:r>
            <a:r>
              <a:rPr lang="fr-FR" sz="2400" dirty="0" err="1" smtClean="0">
                <a:solidFill>
                  <a:srgbClr val="E8750C"/>
                </a:solidFill>
              </a:rPr>
              <a:t>overfitting</a:t>
            </a:r>
            <a:r>
              <a:rPr lang="fr-FR" sz="2400" dirty="0" smtClean="0">
                <a:solidFill>
                  <a:srgbClr val="E8750C"/>
                </a:solidFill>
              </a:rPr>
              <a:t>)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Cross Validation sur train set</a:t>
            </a:r>
          </a:p>
          <a:p>
            <a:pPr lvl="1"/>
            <a:endParaRPr lang="fr-FR" sz="2400" dirty="0">
              <a:solidFill>
                <a:srgbClr val="E8750C"/>
              </a:solidFill>
            </a:endParaRPr>
          </a:p>
          <a:p>
            <a:pPr lvl="1"/>
            <a:endParaRPr lang="fr-FR" sz="2400" dirty="0" smtClean="0">
              <a:solidFill>
                <a:srgbClr val="E8750C"/>
              </a:solidFill>
            </a:endParaRPr>
          </a:p>
          <a:p>
            <a:pPr lvl="1"/>
            <a:endParaRPr lang="fr-FR" sz="2400" dirty="0">
              <a:solidFill>
                <a:srgbClr val="E8750C"/>
              </a:solidFill>
            </a:endParaRPr>
          </a:p>
          <a:p>
            <a:pPr lvl="1"/>
            <a:endParaRPr lang="fr-FR" sz="2400" dirty="0" smtClean="0">
              <a:solidFill>
                <a:srgbClr val="E8750C"/>
              </a:solidFill>
            </a:endParaRPr>
          </a:p>
          <a:p>
            <a:pPr lvl="1"/>
            <a:endParaRPr lang="fr-FR" sz="2400" dirty="0" smtClean="0">
              <a:solidFill>
                <a:srgbClr val="E8750C"/>
              </a:solidFill>
            </a:endParaRPr>
          </a:p>
          <a:p>
            <a:pPr lvl="1"/>
            <a:endParaRPr lang="fr-FR" sz="2400" dirty="0" smtClean="0">
              <a:solidFill>
                <a:srgbClr val="E8750C"/>
              </a:solidFill>
            </a:endParaRP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Résultat sur Test Set : 66,18%</a:t>
            </a:r>
            <a:endParaRPr lang="fr-FR" sz="2400" dirty="0">
              <a:solidFill>
                <a:srgbClr val="E8750C"/>
              </a:solidFill>
            </a:endParaRPr>
          </a:p>
          <a:p>
            <a:pPr marL="457200" lvl="1" indent="0">
              <a:buNone/>
            </a:pPr>
            <a:endParaRPr lang="fr-FR" sz="2400" dirty="0" smtClean="0">
              <a:solidFill>
                <a:srgbClr val="E8750C"/>
              </a:solidFill>
            </a:endParaRPr>
          </a:p>
          <a:p>
            <a:pPr lvl="1"/>
            <a:endParaRPr lang="fr-FR" sz="2400" dirty="0" smtClean="0">
              <a:solidFill>
                <a:srgbClr val="E8750C"/>
              </a:solidFill>
            </a:endParaRPr>
          </a:p>
          <a:p>
            <a:endParaRPr lang="fr-FR" sz="2800" dirty="0">
              <a:solidFill>
                <a:srgbClr val="E8750C"/>
              </a:solidFill>
            </a:endParaRPr>
          </a:p>
          <a:p>
            <a:pPr lvl="1"/>
            <a:endParaRPr lang="fr-FR" sz="2400" dirty="0">
              <a:solidFill>
                <a:srgbClr val="E8750C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MINE Nicolas</a:t>
            </a:r>
            <a:endParaRPr lang="fr-FR" dirty="0"/>
          </a:p>
        </p:txBody>
      </p:sp>
      <p:graphicFrame>
        <p:nvGraphicFramePr>
          <p:cNvPr id="6" name="Tableau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0959302"/>
              </p:ext>
            </p:extLst>
          </p:nvPr>
        </p:nvGraphicFramePr>
        <p:xfrm>
          <a:off x="1331640" y="3573016"/>
          <a:ext cx="6984775" cy="2088232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2327753"/>
                <a:gridCol w="2328511"/>
                <a:gridCol w="2328511"/>
              </a:tblGrid>
              <a:tr h="22840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Paramètres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Résultat Train Set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Résultat Test Set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7309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fr-FR" sz="1200" dirty="0">
                          <a:effectLst/>
                        </a:rPr>
                        <a:t>alpha = 1e-6  – penalty = L1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98.8%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64.9%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2840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alpha = 1e-6  – penalty = L2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98.1%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68.0%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2840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alpha = 1e-5  – penalty = L1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82.9%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73.1%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7309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alpha = 1e-5  – penalty = L2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87.7%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72.6%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2840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alpha = 1e-4  – penalty = L1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66.5%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66.0%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</a:tr>
              <a:tr h="22840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alpha = 1e-4  – penalty = L2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63.7%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60.7%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0897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Modèle </a:t>
            </a:r>
            <a:r>
              <a:rPr lang="fr-FR" dirty="0" smtClean="0"/>
              <a:t>Supervisé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/>
          </a:bodyPr>
          <a:lstStyle/>
          <a:p>
            <a:r>
              <a:rPr lang="fr-FR" sz="2800" dirty="0" smtClean="0">
                <a:solidFill>
                  <a:srgbClr val="E8750C"/>
                </a:solidFill>
              </a:rPr>
              <a:t>Fine </a:t>
            </a:r>
            <a:r>
              <a:rPr lang="fr-FR" sz="2800" dirty="0" err="1" smtClean="0">
                <a:solidFill>
                  <a:srgbClr val="E8750C"/>
                </a:solidFill>
              </a:rPr>
              <a:t>Tuning</a:t>
            </a:r>
            <a:endParaRPr lang="fr-FR" sz="2800" dirty="0" smtClean="0">
              <a:solidFill>
                <a:srgbClr val="E8750C"/>
              </a:solidFill>
            </a:endParaRPr>
          </a:p>
          <a:p>
            <a:pPr lvl="1"/>
            <a:r>
              <a:rPr lang="fr-FR" sz="2400" dirty="0">
                <a:solidFill>
                  <a:srgbClr val="E8750C"/>
                </a:solidFill>
              </a:rPr>
              <a:t>Utilisation de </a:t>
            </a:r>
            <a:r>
              <a:rPr lang="fr-FR" sz="2400" dirty="0" err="1">
                <a:solidFill>
                  <a:srgbClr val="E8750C"/>
                </a:solidFill>
              </a:rPr>
              <a:t>Keras</a:t>
            </a:r>
            <a:endParaRPr lang="fr-FR" sz="2400" dirty="0">
              <a:solidFill>
                <a:srgbClr val="E8750C"/>
              </a:solidFill>
            </a:endParaRPr>
          </a:p>
          <a:p>
            <a:pPr lvl="2"/>
            <a:r>
              <a:rPr lang="fr-FR" sz="2000" dirty="0">
                <a:solidFill>
                  <a:srgbClr val="E8750C"/>
                </a:solidFill>
              </a:rPr>
              <a:t>MLPC =&gt; CPU</a:t>
            </a:r>
          </a:p>
          <a:p>
            <a:pPr lvl="2"/>
            <a:r>
              <a:rPr lang="fr-FR" sz="2000" dirty="0" err="1">
                <a:solidFill>
                  <a:srgbClr val="E8750C"/>
                </a:solidFill>
              </a:rPr>
              <a:t>Keras</a:t>
            </a:r>
            <a:r>
              <a:rPr lang="fr-FR" sz="2000" dirty="0">
                <a:solidFill>
                  <a:srgbClr val="E8750C"/>
                </a:solidFill>
              </a:rPr>
              <a:t> =&gt; </a:t>
            </a:r>
            <a:r>
              <a:rPr lang="fr-FR" sz="2000" dirty="0" smtClean="0">
                <a:solidFill>
                  <a:srgbClr val="E8750C"/>
                </a:solidFill>
              </a:rPr>
              <a:t>GPU</a:t>
            </a:r>
            <a:endParaRPr lang="fr-FR" sz="2800" dirty="0" smtClean="0">
              <a:solidFill>
                <a:srgbClr val="E8750C"/>
              </a:solidFill>
            </a:endParaRP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Comparaison </a:t>
            </a:r>
            <a:r>
              <a:rPr lang="fr-FR" sz="2400" dirty="0" err="1" smtClean="0">
                <a:solidFill>
                  <a:srgbClr val="E8750C"/>
                </a:solidFill>
              </a:rPr>
              <a:t>MLPClassifier</a:t>
            </a:r>
            <a:endParaRPr lang="fr-FR" sz="2400" dirty="0" smtClean="0">
              <a:solidFill>
                <a:srgbClr val="E8750C"/>
              </a:solidFill>
            </a:endParaRPr>
          </a:p>
          <a:p>
            <a:pPr lvl="2"/>
            <a:r>
              <a:rPr lang="fr-FR" sz="2000" dirty="0" smtClean="0">
                <a:solidFill>
                  <a:srgbClr val="E8750C"/>
                </a:solidFill>
              </a:rPr>
              <a:t>3000 inputs -&gt; 1500 Dense (+Reg) -&gt; 773 outputs (Sigmoïde)</a:t>
            </a:r>
          </a:p>
          <a:p>
            <a:pPr lvl="2"/>
            <a:r>
              <a:rPr lang="fr-FR" sz="2000" dirty="0" err="1" smtClean="0">
                <a:solidFill>
                  <a:srgbClr val="E8750C"/>
                </a:solidFill>
              </a:rPr>
              <a:t>BinaryCrossEntropy</a:t>
            </a:r>
            <a:endParaRPr lang="fr-FR" sz="2000" dirty="0" smtClean="0">
              <a:solidFill>
                <a:srgbClr val="E8750C"/>
              </a:solidFill>
            </a:endParaRPr>
          </a:p>
          <a:p>
            <a:pPr lvl="2"/>
            <a:r>
              <a:rPr lang="fr-FR" sz="2000" dirty="0" smtClean="0">
                <a:solidFill>
                  <a:srgbClr val="E8750C"/>
                </a:solidFill>
              </a:rPr>
              <a:t>L1 régularisation 1e-5</a:t>
            </a:r>
          </a:p>
          <a:p>
            <a:pPr lvl="2"/>
            <a:r>
              <a:rPr lang="fr-FR" sz="2000" dirty="0" smtClean="0">
                <a:solidFill>
                  <a:srgbClr val="E8750C"/>
                </a:solidFill>
              </a:rPr>
              <a:t>Score : </a:t>
            </a:r>
          </a:p>
          <a:p>
            <a:pPr lvl="3"/>
            <a:r>
              <a:rPr lang="fr-FR" dirty="0" smtClean="0">
                <a:solidFill>
                  <a:srgbClr val="E8750C"/>
                </a:solidFill>
              </a:rPr>
              <a:t>Train Set : 67,1 %</a:t>
            </a:r>
          </a:p>
          <a:p>
            <a:pPr lvl="3"/>
            <a:r>
              <a:rPr lang="fr-FR" dirty="0" smtClean="0">
                <a:solidFill>
                  <a:srgbClr val="E8750C"/>
                </a:solidFill>
              </a:rPr>
              <a:t>Test Set :   64,5 %</a:t>
            </a:r>
          </a:p>
          <a:p>
            <a:pPr lvl="1"/>
            <a:endParaRPr lang="fr-FR" sz="2400" dirty="0" smtClean="0">
              <a:solidFill>
                <a:srgbClr val="E8750C"/>
              </a:solidFill>
            </a:endParaRPr>
          </a:p>
          <a:p>
            <a:endParaRPr lang="fr-FR" sz="2800" dirty="0">
              <a:solidFill>
                <a:srgbClr val="E8750C"/>
              </a:solidFill>
            </a:endParaRPr>
          </a:p>
          <a:p>
            <a:pPr lvl="1"/>
            <a:endParaRPr lang="fr-FR" sz="2400" dirty="0">
              <a:solidFill>
                <a:srgbClr val="E8750C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MINE Nicolas</a:t>
            </a:r>
            <a:endParaRPr lang="fr-FR" dirty="0"/>
          </a:p>
        </p:txBody>
      </p:sp>
      <p:pic>
        <p:nvPicPr>
          <p:cNvPr id="18434" name="Picture 2" descr="Résultat de recherche d'images pour &quot;auto encodeur&quot;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4180662"/>
            <a:ext cx="3890967" cy="210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8476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Modèle Supervisé</a:t>
            </a:r>
            <a:endParaRPr lang="fr-FR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800" dirty="0" smtClean="0">
                <a:solidFill>
                  <a:srgbClr val="E8750C"/>
                </a:solidFill>
              </a:rPr>
              <a:t>Prédiction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Faite sur un </a:t>
            </a:r>
            <a:r>
              <a:rPr lang="fr-FR" sz="2400" dirty="0" err="1" smtClean="0">
                <a:solidFill>
                  <a:srgbClr val="E8750C"/>
                </a:solidFill>
              </a:rPr>
              <a:t>Topic</a:t>
            </a:r>
            <a:r>
              <a:rPr lang="fr-FR" sz="2400" dirty="0" smtClean="0">
                <a:solidFill>
                  <a:srgbClr val="E8750C"/>
                </a:solidFill>
              </a:rPr>
              <a:t> au Hasard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Tags : python, </a:t>
            </a:r>
            <a:r>
              <a:rPr lang="fr-FR" sz="2400" dirty="0" err="1" smtClean="0">
                <a:solidFill>
                  <a:srgbClr val="E8750C"/>
                </a:solidFill>
              </a:rPr>
              <a:t>iterator</a:t>
            </a:r>
            <a:r>
              <a:rPr lang="fr-FR" sz="2400" dirty="0" smtClean="0">
                <a:solidFill>
                  <a:srgbClr val="E8750C"/>
                </a:solidFill>
              </a:rPr>
              <a:t>, </a:t>
            </a:r>
            <a:r>
              <a:rPr lang="fr-FR" sz="2400" dirty="0" err="1" smtClean="0">
                <a:solidFill>
                  <a:srgbClr val="E8750C"/>
                </a:solidFill>
              </a:rPr>
              <a:t>iteration</a:t>
            </a:r>
            <a:endParaRPr lang="fr-FR" sz="2400" dirty="0" smtClean="0">
              <a:solidFill>
                <a:srgbClr val="E8750C"/>
              </a:solidFill>
            </a:endParaRPr>
          </a:p>
          <a:p>
            <a:pPr lvl="2"/>
            <a:endParaRPr lang="fi-FI" sz="2000" dirty="0" smtClean="0">
              <a:solidFill>
                <a:srgbClr val="E8750C"/>
              </a:solidFill>
            </a:endParaRPr>
          </a:p>
          <a:p>
            <a:pPr lvl="2"/>
            <a:endParaRPr lang="fi-FI" sz="2000" dirty="0">
              <a:solidFill>
                <a:srgbClr val="E8750C"/>
              </a:solidFill>
            </a:endParaRPr>
          </a:p>
          <a:p>
            <a:pPr lvl="2"/>
            <a:endParaRPr lang="fi-FI" sz="2000" dirty="0" smtClean="0">
              <a:solidFill>
                <a:srgbClr val="E8750C"/>
              </a:solidFill>
            </a:endParaRPr>
          </a:p>
          <a:p>
            <a:pPr lvl="2"/>
            <a:endParaRPr lang="fi-FI" sz="2000" dirty="0">
              <a:solidFill>
                <a:srgbClr val="E8750C"/>
              </a:solidFill>
            </a:endParaRPr>
          </a:p>
          <a:p>
            <a:pPr lvl="2"/>
            <a:endParaRPr lang="fi-FI" sz="2000" dirty="0" smtClean="0">
              <a:solidFill>
                <a:srgbClr val="E8750C"/>
              </a:solidFill>
            </a:endParaRPr>
          </a:p>
          <a:p>
            <a:pPr lvl="2"/>
            <a:endParaRPr lang="fi-FI" sz="2000" dirty="0">
              <a:solidFill>
                <a:srgbClr val="E8750C"/>
              </a:solidFill>
            </a:endParaRPr>
          </a:p>
          <a:p>
            <a:pPr lvl="2"/>
            <a:endParaRPr lang="fi-FI" sz="2000" dirty="0">
              <a:solidFill>
                <a:srgbClr val="E8750C"/>
              </a:solidFill>
            </a:endParaRPr>
          </a:p>
          <a:p>
            <a:pPr lvl="1"/>
            <a:r>
              <a:rPr lang="fr-FR" sz="2400" dirty="0">
                <a:solidFill>
                  <a:srgbClr val="E8750C"/>
                </a:solidFill>
              </a:rPr>
              <a:t>Majoritairement </a:t>
            </a:r>
            <a:r>
              <a:rPr lang="fr-FR" sz="2400" dirty="0" smtClean="0">
                <a:solidFill>
                  <a:srgbClr val="E8750C"/>
                </a:solidFill>
              </a:rPr>
              <a:t>langages</a:t>
            </a:r>
            <a:endParaRPr lang="fr-FR" sz="2400" dirty="0">
              <a:solidFill>
                <a:srgbClr val="E8750C"/>
              </a:solidFill>
            </a:endParaRP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6B07A-1301-4558-A6E0-D7A436826ECB}" type="datetime1">
              <a:rPr lang="fr-FR" smtClean="0"/>
              <a:t>06/01/2018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MINE Nicolas</a:t>
            </a:r>
            <a:endParaRPr lang="fr-FR"/>
          </a:p>
        </p:txBody>
      </p:sp>
      <p:sp>
        <p:nvSpPr>
          <p:cNvPr id="2" name="ZoneTexte 1"/>
          <p:cNvSpPr txBox="1"/>
          <p:nvPr/>
        </p:nvSpPr>
        <p:spPr>
          <a:xfrm>
            <a:off x="1331466" y="3212976"/>
            <a:ext cx="345655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sz="2400" dirty="0">
                <a:solidFill>
                  <a:srgbClr val="E8750C"/>
                </a:solidFill>
              </a:rPr>
              <a:t>Résultats (33%):</a:t>
            </a:r>
          </a:p>
          <a:p>
            <a:pPr lvl="2"/>
            <a:r>
              <a:rPr lang="fi-FI" sz="2000" dirty="0">
                <a:solidFill>
                  <a:srgbClr val="E8750C"/>
                </a:solidFill>
              </a:rPr>
              <a:t>python (</a:t>
            </a:r>
            <a:r>
              <a:rPr lang="fi-FI" sz="2000" dirty="0" smtClean="0">
                <a:solidFill>
                  <a:srgbClr val="E8750C"/>
                </a:solidFill>
              </a:rPr>
              <a:t>45,5%)</a:t>
            </a:r>
            <a:endParaRPr lang="fi-FI" sz="2000" dirty="0">
              <a:solidFill>
                <a:srgbClr val="E8750C"/>
              </a:solidFill>
            </a:endParaRPr>
          </a:p>
          <a:p>
            <a:pPr lvl="2"/>
            <a:r>
              <a:rPr lang="fi-FI" sz="2000" dirty="0">
                <a:solidFill>
                  <a:srgbClr val="E8750C"/>
                </a:solidFill>
              </a:rPr>
              <a:t>c++ (</a:t>
            </a:r>
            <a:r>
              <a:rPr lang="fi-FI" sz="2000" dirty="0" smtClean="0">
                <a:solidFill>
                  <a:srgbClr val="E8750C"/>
                </a:solidFill>
              </a:rPr>
              <a:t>21,2%)</a:t>
            </a:r>
            <a:endParaRPr lang="fi-FI" sz="2000" dirty="0">
              <a:solidFill>
                <a:srgbClr val="E8750C"/>
              </a:solidFill>
            </a:endParaRPr>
          </a:p>
          <a:p>
            <a:pPr lvl="2"/>
            <a:r>
              <a:rPr lang="fi-FI" sz="2000" dirty="0">
                <a:solidFill>
                  <a:srgbClr val="E8750C"/>
                </a:solidFill>
              </a:rPr>
              <a:t>C (</a:t>
            </a:r>
            <a:r>
              <a:rPr lang="fi-FI" sz="2000" dirty="0" smtClean="0">
                <a:solidFill>
                  <a:srgbClr val="E8750C"/>
                </a:solidFill>
              </a:rPr>
              <a:t>3,81%)</a:t>
            </a:r>
            <a:endParaRPr lang="fi-FI" sz="2000" dirty="0">
              <a:solidFill>
                <a:srgbClr val="E8750C"/>
              </a:solidFill>
            </a:endParaRPr>
          </a:p>
          <a:p>
            <a:pPr lvl="2"/>
            <a:r>
              <a:rPr lang="fi-FI" sz="2000" dirty="0">
                <a:solidFill>
                  <a:srgbClr val="E8750C"/>
                </a:solidFill>
              </a:rPr>
              <a:t>java (</a:t>
            </a:r>
            <a:r>
              <a:rPr lang="fi-FI" sz="2000" dirty="0" smtClean="0">
                <a:solidFill>
                  <a:srgbClr val="E8750C"/>
                </a:solidFill>
              </a:rPr>
              <a:t>3,7%)</a:t>
            </a:r>
            <a:endParaRPr lang="fi-FI" sz="2000" dirty="0">
              <a:solidFill>
                <a:srgbClr val="E8750C"/>
              </a:solidFill>
            </a:endParaRPr>
          </a:p>
          <a:p>
            <a:pPr lvl="2"/>
            <a:r>
              <a:rPr lang="fi-FI" sz="2000" dirty="0">
                <a:solidFill>
                  <a:srgbClr val="E8750C"/>
                </a:solidFill>
              </a:rPr>
              <a:t>.net (</a:t>
            </a:r>
            <a:r>
              <a:rPr lang="fi-FI" sz="2000" dirty="0" smtClean="0">
                <a:solidFill>
                  <a:srgbClr val="E8750C"/>
                </a:solidFill>
              </a:rPr>
              <a:t>2,32%)</a:t>
            </a:r>
            <a:endParaRPr lang="fi-FI" sz="2000" dirty="0">
              <a:solidFill>
                <a:srgbClr val="E8750C"/>
              </a:solidFill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4643834" y="3213968"/>
            <a:ext cx="331236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sz="2400" dirty="0">
                <a:solidFill>
                  <a:srgbClr val="E8750C"/>
                </a:solidFill>
              </a:rPr>
              <a:t>Résultats (33%):</a:t>
            </a:r>
          </a:p>
          <a:p>
            <a:pPr lvl="2"/>
            <a:r>
              <a:rPr lang="fi-FI" sz="2000" dirty="0">
                <a:solidFill>
                  <a:srgbClr val="E8750C"/>
                </a:solidFill>
              </a:rPr>
              <a:t>python </a:t>
            </a:r>
            <a:r>
              <a:rPr lang="fi-FI" sz="2000" dirty="0" smtClean="0">
                <a:solidFill>
                  <a:srgbClr val="E8750C"/>
                </a:solidFill>
              </a:rPr>
              <a:t>(72%)</a:t>
            </a:r>
            <a:endParaRPr lang="fi-FI" sz="2000" dirty="0">
              <a:solidFill>
                <a:srgbClr val="E8750C"/>
              </a:solidFill>
            </a:endParaRPr>
          </a:p>
          <a:p>
            <a:pPr lvl="2"/>
            <a:r>
              <a:rPr lang="fi-FI" sz="2000" dirty="0">
                <a:solidFill>
                  <a:srgbClr val="E8750C"/>
                </a:solidFill>
              </a:rPr>
              <a:t>c++ (</a:t>
            </a:r>
            <a:r>
              <a:rPr lang="fi-FI" sz="2000" dirty="0" smtClean="0">
                <a:solidFill>
                  <a:srgbClr val="E8750C"/>
                </a:solidFill>
              </a:rPr>
              <a:t>24%)</a:t>
            </a:r>
            <a:endParaRPr lang="fi-FI" sz="2000" dirty="0">
              <a:solidFill>
                <a:srgbClr val="E8750C"/>
              </a:solidFill>
            </a:endParaRPr>
          </a:p>
          <a:p>
            <a:pPr lvl="2"/>
            <a:r>
              <a:rPr lang="fi-FI" sz="2000" dirty="0" smtClean="0">
                <a:solidFill>
                  <a:srgbClr val="95023C"/>
                </a:solidFill>
              </a:rPr>
              <a:t>Performance</a:t>
            </a:r>
            <a:r>
              <a:rPr lang="fi-FI" sz="2000" dirty="0" smtClean="0">
                <a:solidFill>
                  <a:srgbClr val="E8750C"/>
                </a:solidFill>
              </a:rPr>
              <a:t> (11%)</a:t>
            </a:r>
            <a:endParaRPr lang="fi-FI" sz="2000" dirty="0">
              <a:solidFill>
                <a:srgbClr val="E8750C"/>
              </a:solidFill>
            </a:endParaRPr>
          </a:p>
          <a:p>
            <a:pPr lvl="2"/>
            <a:r>
              <a:rPr lang="fi-FI" sz="2000" dirty="0" smtClean="0">
                <a:solidFill>
                  <a:srgbClr val="95023C"/>
                </a:solidFill>
              </a:rPr>
              <a:t>Optimisation</a:t>
            </a:r>
            <a:r>
              <a:rPr lang="fi-FI" sz="2000" dirty="0" smtClean="0">
                <a:solidFill>
                  <a:srgbClr val="E8750C"/>
                </a:solidFill>
              </a:rPr>
              <a:t> (2%)</a:t>
            </a:r>
            <a:endParaRPr lang="fi-FI" sz="2000" dirty="0">
              <a:solidFill>
                <a:srgbClr val="E8750C"/>
              </a:solidFill>
            </a:endParaRPr>
          </a:p>
          <a:p>
            <a:pPr lvl="2"/>
            <a:r>
              <a:rPr lang="fi-FI" sz="2000" dirty="0">
                <a:solidFill>
                  <a:srgbClr val="E8750C"/>
                </a:solidFill>
              </a:rPr>
              <a:t>.net (</a:t>
            </a:r>
            <a:r>
              <a:rPr lang="fi-FI" sz="2000" dirty="0" smtClean="0">
                <a:solidFill>
                  <a:srgbClr val="E8750C"/>
                </a:solidFill>
              </a:rPr>
              <a:t>2%)</a:t>
            </a:r>
            <a:endParaRPr lang="fi-FI" sz="2000" dirty="0">
              <a:solidFill>
                <a:srgbClr val="E8750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0726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Sommaire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 smtClean="0">
                <a:solidFill>
                  <a:srgbClr val="E8750C"/>
                </a:solidFill>
              </a:rPr>
              <a:t>Présentation et Objectifs</a:t>
            </a:r>
          </a:p>
          <a:p>
            <a:r>
              <a:rPr lang="fr-FR" dirty="0" smtClean="0">
                <a:solidFill>
                  <a:srgbClr val="E8750C"/>
                </a:solidFill>
              </a:rPr>
              <a:t>Préparation des données</a:t>
            </a:r>
          </a:p>
          <a:p>
            <a:r>
              <a:rPr lang="fr-FR" dirty="0" smtClean="0">
                <a:solidFill>
                  <a:srgbClr val="E8750C"/>
                </a:solidFill>
              </a:rPr>
              <a:t>Exploration</a:t>
            </a:r>
          </a:p>
          <a:p>
            <a:r>
              <a:rPr lang="fr-FR" dirty="0" smtClean="0">
                <a:solidFill>
                  <a:srgbClr val="E8750C"/>
                </a:solidFill>
              </a:rPr>
              <a:t>Préparation des Matrices</a:t>
            </a:r>
          </a:p>
          <a:p>
            <a:r>
              <a:rPr lang="fr-FR" dirty="0" smtClean="0">
                <a:solidFill>
                  <a:srgbClr val="E8750C"/>
                </a:solidFill>
              </a:rPr>
              <a:t>Modèles </a:t>
            </a:r>
            <a:r>
              <a:rPr lang="fr-FR" dirty="0" smtClean="0">
                <a:solidFill>
                  <a:srgbClr val="E8750C"/>
                </a:solidFill>
              </a:rPr>
              <a:t>Non </a:t>
            </a:r>
            <a:r>
              <a:rPr lang="fr-FR" dirty="0" smtClean="0">
                <a:solidFill>
                  <a:srgbClr val="E8750C"/>
                </a:solidFill>
              </a:rPr>
              <a:t>supervisés</a:t>
            </a:r>
            <a:endParaRPr lang="fr-FR" dirty="0" smtClean="0">
              <a:solidFill>
                <a:srgbClr val="E8750C"/>
              </a:solidFill>
            </a:endParaRPr>
          </a:p>
          <a:p>
            <a:r>
              <a:rPr lang="fr-FR" dirty="0" smtClean="0">
                <a:solidFill>
                  <a:srgbClr val="E8750C"/>
                </a:solidFill>
              </a:rPr>
              <a:t>Modèles Supervisés</a:t>
            </a:r>
            <a:endParaRPr lang="fr-FR" dirty="0" smtClean="0">
              <a:solidFill>
                <a:srgbClr val="E8750C"/>
              </a:solidFill>
            </a:endParaRPr>
          </a:p>
          <a:p>
            <a:r>
              <a:rPr lang="fr-FR" dirty="0" smtClean="0">
                <a:solidFill>
                  <a:srgbClr val="E8750C"/>
                </a:solidFill>
              </a:rPr>
              <a:t>API</a:t>
            </a:r>
          </a:p>
          <a:p>
            <a:r>
              <a:rPr lang="fr-FR" dirty="0" smtClean="0">
                <a:solidFill>
                  <a:srgbClr val="E8750C"/>
                </a:solidFill>
              </a:rPr>
              <a:t>Pistes d’évolutions</a:t>
            </a:r>
          </a:p>
          <a:p>
            <a:r>
              <a:rPr lang="fr-FR" dirty="0" smtClean="0">
                <a:solidFill>
                  <a:srgbClr val="E8750C"/>
                </a:solidFill>
              </a:rPr>
              <a:t>Conclusion</a:t>
            </a:r>
            <a:endParaRPr lang="fr-FR" dirty="0">
              <a:solidFill>
                <a:srgbClr val="E8750C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MINE Nicolas</a:t>
            </a:r>
            <a:endParaRPr lang="fr-FR" dirty="0"/>
          </a:p>
        </p:txBody>
      </p:sp>
      <p:pic>
        <p:nvPicPr>
          <p:cNvPr id="2050" name="Picture 2" descr="Map of 256 Tags of StackOverflow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8679" y="2636912"/>
            <a:ext cx="4375321" cy="3947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3489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Modèle </a:t>
            </a:r>
            <a:r>
              <a:rPr lang="fr-FR" dirty="0" smtClean="0"/>
              <a:t>Supervisé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/>
          </a:bodyPr>
          <a:lstStyle/>
          <a:p>
            <a:r>
              <a:rPr lang="fr-FR" sz="2800" dirty="0" smtClean="0">
                <a:solidFill>
                  <a:srgbClr val="E8750C"/>
                </a:solidFill>
              </a:rPr>
              <a:t>Analyse des mots-clés par Topics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Par modèles du </a:t>
            </a:r>
            <a:r>
              <a:rPr lang="fr-FR" sz="2400" dirty="0" err="1" smtClean="0">
                <a:solidFill>
                  <a:srgbClr val="E8750C"/>
                </a:solidFill>
              </a:rPr>
              <a:t>MultiOutputClassifier</a:t>
            </a:r>
            <a:endParaRPr lang="fr-FR" sz="2400" dirty="0" smtClean="0">
              <a:solidFill>
                <a:srgbClr val="E8750C"/>
              </a:solidFill>
            </a:endParaRP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Poids les plus importants</a:t>
            </a:r>
          </a:p>
          <a:p>
            <a:pPr lvl="1"/>
            <a:endParaRPr lang="fr-FR" sz="2400" dirty="0">
              <a:solidFill>
                <a:srgbClr val="E8750C"/>
              </a:solidFill>
            </a:endParaRPr>
          </a:p>
          <a:p>
            <a:pPr lvl="1"/>
            <a:endParaRPr lang="fr-FR" sz="2400" dirty="0">
              <a:solidFill>
                <a:srgbClr val="E8750C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MINE Nicolas</a:t>
            </a:r>
            <a:endParaRPr lang="fr-FR" dirty="0"/>
          </a:p>
        </p:txBody>
      </p:sp>
      <p:graphicFrame>
        <p:nvGraphicFramePr>
          <p:cNvPr id="6" name="Tableau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9779920"/>
              </p:ext>
            </p:extLst>
          </p:nvPr>
        </p:nvGraphicFramePr>
        <p:xfrm>
          <a:off x="683568" y="3212976"/>
          <a:ext cx="7776863" cy="2654010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1944216"/>
                <a:gridCol w="5832647"/>
              </a:tblGrid>
              <a:tr h="44233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800" dirty="0">
                          <a:effectLst/>
                        </a:rPr>
                        <a:t>Tags</a:t>
                      </a:r>
                      <a:endParaRPr lang="fr-FR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800" dirty="0">
                          <a:effectLst/>
                        </a:rPr>
                        <a:t>Mots clés</a:t>
                      </a:r>
                      <a:endParaRPr lang="fr-FR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42335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800" dirty="0">
                          <a:effectLst/>
                        </a:rPr>
                        <a:t>pandas</a:t>
                      </a:r>
                      <a:endParaRPr lang="fr-FR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800" dirty="0">
                          <a:effectLst/>
                        </a:rPr>
                        <a:t> </a:t>
                      </a:r>
                      <a:r>
                        <a:rPr lang="fr-F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panda,  </a:t>
                      </a:r>
                      <a:r>
                        <a:rPr lang="fr-FR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datafram</a:t>
                      </a:r>
                      <a:r>
                        <a:rPr lang="fr-F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 </a:t>
                      </a:r>
                      <a:r>
                        <a:rPr lang="fr-FR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seri</a:t>
                      </a:r>
                      <a:r>
                        <a:rPr lang="fr-F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 feedback,  </a:t>
                      </a:r>
                      <a:r>
                        <a:rPr lang="fr-FR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feed</a:t>
                      </a:r>
                      <a:endParaRPr lang="fr-FR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42335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800" dirty="0">
                          <a:effectLst/>
                        </a:rPr>
                        <a:t>dataset</a:t>
                      </a:r>
                      <a:endParaRPr lang="fr-FR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800" dirty="0">
                          <a:effectLst/>
                        </a:rPr>
                        <a:t> </a:t>
                      </a:r>
                      <a:r>
                        <a:rPr lang="fr-F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dataset, zoom,  </a:t>
                      </a:r>
                      <a:r>
                        <a:rPr lang="fr-FR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feel</a:t>
                      </a:r>
                      <a:r>
                        <a:rPr lang="fr-F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 </a:t>
                      </a:r>
                      <a:r>
                        <a:rPr lang="fr-FR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feed</a:t>
                      </a:r>
                      <a:r>
                        <a:rPr lang="fr-F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 </a:t>
                      </a:r>
                      <a:r>
                        <a:rPr lang="fr-FR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featur</a:t>
                      </a:r>
                      <a:r>
                        <a:rPr lang="fr-F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fr-FR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42335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800" dirty="0">
                          <a:effectLst/>
                        </a:rPr>
                        <a:t>python</a:t>
                      </a:r>
                      <a:endParaRPr lang="fr-FR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800" dirty="0">
                          <a:effectLst/>
                        </a:rPr>
                        <a:t> </a:t>
                      </a:r>
                      <a:r>
                        <a:rPr lang="fr-F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python,  </a:t>
                      </a:r>
                      <a:r>
                        <a:rPr lang="fr-FR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numpi</a:t>
                      </a:r>
                      <a:r>
                        <a:rPr lang="fr-F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 panda, </a:t>
                      </a:r>
                      <a:r>
                        <a:rPr lang="fr-FR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django</a:t>
                      </a:r>
                      <a:r>
                        <a:rPr lang="fr-F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fr-FR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matplotlib</a:t>
                      </a:r>
                      <a:endParaRPr lang="fr-FR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42335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machine-learning</a:t>
                      </a:r>
                      <a:endParaRPr lang="fr-FR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zoom, fatal, feedback, </a:t>
                      </a:r>
                      <a:r>
                        <a:rPr lang="fr-FR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feed</a:t>
                      </a:r>
                      <a:r>
                        <a:rPr lang="fr-F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fr-FR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featur</a:t>
                      </a:r>
                      <a:endParaRPr lang="fr-FR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42335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800" dirty="0">
                          <a:effectLst/>
                        </a:rPr>
                        <a:t>git</a:t>
                      </a:r>
                      <a:endParaRPr lang="fr-FR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git, commit, </a:t>
                      </a:r>
                      <a:r>
                        <a:rPr lang="fr-FR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fr-F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fr-FR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repositori</a:t>
                      </a:r>
                      <a:r>
                        <a:rPr lang="fr-F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repo</a:t>
                      </a:r>
                      <a:endParaRPr lang="fr-FR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1816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API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 fontScale="85000" lnSpcReduction="20000"/>
          </a:bodyPr>
          <a:lstStyle/>
          <a:p>
            <a:r>
              <a:rPr lang="fr-FR" dirty="0" smtClean="0">
                <a:solidFill>
                  <a:srgbClr val="E8750C"/>
                </a:solidFill>
              </a:rPr>
              <a:t>Requête POST (Titre + </a:t>
            </a:r>
            <a:r>
              <a:rPr lang="fr-FR" dirty="0" err="1" smtClean="0">
                <a:solidFill>
                  <a:srgbClr val="E8750C"/>
                </a:solidFill>
              </a:rPr>
              <a:t>Text</a:t>
            </a:r>
            <a:r>
              <a:rPr lang="fr-FR" dirty="0" smtClean="0">
                <a:solidFill>
                  <a:srgbClr val="E8750C"/>
                </a:solidFill>
              </a:rPr>
              <a:t>)</a:t>
            </a:r>
          </a:p>
          <a:p>
            <a:r>
              <a:rPr lang="fr-FR" dirty="0" smtClean="0">
                <a:solidFill>
                  <a:srgbClr val="E8750C"/>
                </a:solidFill>
              </a:rPr>
              <a:t>Non supervisé</a:t>
            </a:r>
          </a:p>
          <a:p>
            <a:pPr lvl="1"/>
            <a:r>
              <a:rPr lang="fr-FR" dirty="0" smtClean="0">
                <a:solidFill>
                  <a:srgbClr val="E8750C"/>
                </a:solidFill>
              </a:rPr>
              <a:t>TF Matrix</a:t>
            </a:r>
          </a:p>
          <a:p>
            <a:pPr lvl="1"/>
            <a:r>
              <a:rPr lang="fr-FR" dirty="0" smtClean="0">
                <a:solidFill>
                  <a:srgbClr val="E8750C"/>
                </a:solidFill>
              </a:rPr>
              <a:t>LDA</a:t>
            </a:r>
          </a:p>
          <a:p>
            <a:pPr lvl="1"/>
            <a:r>
              <a:rPr lang="fr-FR" dirty="0" err="1" smtClean="0">
                <a:solidFill>
                  <a:srgbClr val="E8750C"/>
                </a:solidFill>
              </a:rPr>
              <a:t>JSDivergence</a:t>
            </a:r>
            <a:endParaRPr lang="fr-FR" dirty="0" smtClean="0">
              <a:solidFill>
                <a:srgbClr val="E8750C"/>
              </a:solidFill>
            </a:endParaRPr>
          </a:p>
          <a:p>
            <a:pPr lvl="1"/>
            <a:r>
              <a:rPr lang="fr-FR" dirty="0" smtClean="0">
                <a:solidFill>
                  <a:srgbClr val="E8750C"/>
                </a:solidFill>
              </a:rPr>
              <a:t>Tags (train set)</a:t>
            </a:r>
          </a:p>
          <a:p>
            <a:pPr lvl="1"/>
            <a:r>
              <a:rPr lang="fr-FR" dirty="0" err="1" smtClean="0">
                <a:solidFill>
                  <a:srgbClr val="E8750C"/>
                </a:solidFill>
              </a:rPr>
              <a:t>Norm</a:t>
            </a:r>
            <a:r>
              <a:rPr lang="fr-FR" dirty="0" smtClean="0">
                <a:solidFill>
                  <a:srgbClr val="E8750C"/>
                </a:solidFill>
              </a:rPr>
              <a:t> ou non</a:t>
            </a:r>
          </a:p>
          <a:p>
            <a:r>
              <a:rPr lang="fr-FR" dirty="0" smtClean="0">
                <a:solidFill>
                  <a:srgbClr val="E8750C"/>
                </a:solidFill>
              </a:rPr>
              <a:t>Supervisé</a:t>
            </a:r>
          </a:p>
          <a:p>
            <a:pPr lvl="1"/>
            <a:r>
              <a:rPr lang="fr-FR" dirty="0" smtClean="0">
                <a:solidFill>
                  <a:srgbClr val="E8750C"/>
                </a:solidFill>
              </a:rPr>
              <a:t>TF-IDF</a:t>
            </a:r>
          </a:p>
          <a:p>
            <a:pPr lvl="1"/>
            <a:r>
              <a:rPr lang="fr-FR" dirty="0" smtClean="0">
                <a:solidFill>
                  <a:srgbClr val="E8750C"/>
                </a:solidFill>
              </a:rPr>
              <a:t>SGDC</a:t>
            </a:r>
          </a:p>
          <a:p>
            <a:pPr lvl="1"/>
            <a:r>
              <a:rPr lang="fr-FR" dirty="0" smtClean="0">
                <a:solidFill>
                  <a:srgbClr val="E8750C"/>
                </a:solidFill>
              </a:rPr>
              <a:t>Top 5 Classes</a:t>
            </a:r>
          </a:p>
          <a:p>
            <a:pPr lvl="1"/>
            <a:r>
              <a:rPr lang="fr-FR" dirty="0" smtClean="0">
                <a:solidFill>
                  <a:srgbClr val="E8750C"/>
                </a:solidFill>
              </a:rPr>
              <a:t>Conversion Colonne =&gt; Tag</a:t>
            </a:r>
          </a:p>
          <a:p>
            <a:endParaRPr lang="fr-FR" sz="2800" dirty="0">
              <a:solidFill>
                <a:srgbClr val="E8750C"/>
              </a:solidFill>
            </a:endParaRPr>
          </a:p>
          <a:p>
            <a:pPr lvl="1"/>
            <a:endParaRPr lang="fr-FR" sz="2400" dirty="0">
              <a:solidFill>
                <a:srgbClr val="E8750C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MINE Nicolas</a:t>
            </a:r>
            <a:endParaRPr lang="fr-FR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2060848"/>
            <a:ext cx="5105184" cy="35442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70825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Pistes d’évolutions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 fontScale="92500" lnSpcReduction="20000"/>
          </a:bodyPr>
          <a:lstStyle/>
          <a:p>
            <a:r>
              <a:rPr lang="fr-FR" sz="2800" dirty="0" smtClean="0">
                <a:solidFill>
                  <a:srgbClr val="E8750C"/>
                </a:solidFill>
              </a:rPr>
              <a:t>Plus gros dataset (mémoire) ?</a:t>
            </a:r>
          </a:p>
          <a:p>
            <a:r>
              <a:rPr lang="fr-FR" sz="2800" dirty="0" smtClean="0">
                <a:solidFill>
                  <a:srgbClr val="E8750C"/>
                </a:solidFill>
              </a:rPr>
              <a:t>Modèle Supervisé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Agrégation Topics + TF-IDF?</a:t>
            </a:r>
          </a:p>
          <a:p>
            <a:pPr lvl="1"/>
            <a:r>
              <a:rPr lang="fr-FR" sz="2400" dirty="0" err="1" smtClean="0">
                <a:solidFill>
                  <a:srgbClr val="E8750C"/>
                </a:solidFill>
              </a:rPr>
              <a:t>StopWords</a:t>
            </a:r>
            <a:r>
              <a:rPr lang="fr-FR" sz="2400" dirty="0" smtClean="0">
                <a:solidFill>
                  <a:srgbClr val="E8750C"/>
                </a:solidFill>
              </a:rPr>
              <a:t> mots trop courants</a:t>
            </a:r>
          </a:p>
          <a:p>
            <a:r>
              <a:rPr lang="fr-FR" sz="2800" dirty="0" smtClean="0">
                <a:solidFill>
                  <a:srgbClr val="E8750C"/>
                </a:solidFill>
              </a:rPr>
              <a:t>Modèle Non supervisé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Plus de </a:t>
            </a:r>
            <a:r>
              <a:rPr lang="fr-FR" sz="2400" dirty="0" err="1" smtClean="0">
                <a:solidFill>
                  <a:srgbClr val="E8750C"/>
                </a:solidFill>
              </a:rPr>
              <a:t>StopWords</a:t>
            </a:r>
            <a:r>
              <a:rPr lang="fr-FR" sz="2400" dirty="0" smtClean="0">
                <a:solidFill>
                  <a:srgbClr val="E8750C"/>
                </a:solidFill>
              </a:rPr>
              <a:t> (basé sur </a:t>
            </a:r>
            <a:r>
              <a:rPr lang="fr-FR" sz="2400" dirty="0" err="1" smtClean="0">
                <a:solidFill>
                  <a:srgbClr val="E8750C"/>
                </a:solidFill>
              </a:rPr>
              <a:t>Topic</a:t>
            </a:r>
            <a:r>
              <a:rPr lang="fr-FR" sz="2400" dirty="0" smtClean="0">
                <a:solidFill>
                  <a:srgbClr val="E8750C"/>
                </a:solidFill>
              </a:rPr>
              <a:t> 15)</a:t>
            </a:r>
          </a:p>
          <a:p>
            <a:pPr lvl="2"/>
            <a:r>
              <a:rPr lang="fr-FR" sz="2000" dirty="0" err="1" smtClean="0">
                <a:solidFill>
                  <a:srgbClr val="E8750C"/>
                </a:solidFill>
              </a:rPr>
              <a:t>Try</a:t>
            </a:r>
            <a:r>
              <a:rPr lang="fr-FR" sz="2000" dirty="0" smtClean="0">
                <a:solidFill>
                  <a:srgbClr val="E8750C"/>
                </a:solidFill>
              </a:rPr>
              <a:t>, test, </a:t>
            </a:r>
            <a:r>
              <a:rPr lang="fr-FR" sz="2000" dirty="0" err="1" smtClean="0">
                <a:solidFill>
                  <a:srgbClr val="E8750C"/>
                </a:solidFill>
              </a:rPr>
              <a:t>app</a:t>
            </a:r>
            <a:r>
              <a:rPr lang="fr-FR" sz="2000" dirty="0" smtClean="0">
                <a:solidFill>
                  <a:srgbClr val="E8750C"/>
                </a:solidFill>
              </a:rPr>
              <a:t>, </a:t>
            </a:r>
            <a:r>
              <a:rPr lang="fr-FR" sz="2000" dirty="0" err="1" smtClean="0">
                <a:solidFill>
                  <a:srgbClr val="E8750C"/>
                </a:solidFill>
              </a:rPr>
              <a:t>run</a:t>
            </a:r>
            <a:r>
              <a:rPr lang="fr-FR" sz="2000" dirty="0" smtClean="0">
                <a:solidFill>
                  <a:srgbClr val="E8750C"/>
                </a:solidFill>
              </a:rPr>
              <a:t> , server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Ensemble NMF + LDA</a:t>
            </a:r>
          </a:p>
          <a:p>
            <a:r>
              <a:rPr lang="fr-FR" sz="2800" dirty="0" smtClean="0">
                <a:solidFill>
                  <a:srgbClr val="E8750C"/>
                </a:solidFill>
              </a:rPr>
              <a:t>2 modèles (Langage et Problématiques)</a:t>
            </a:r>
          </a:p>
          <a:p>
            <a:r>
              <a:rPr lang="fr-FR" sz="2800" dirty="0" smtClean="0">
                <a:solidFill>
                  <a:srgbClr val="E8750C"/>
                </a:solidFill>
              </a:rPr>
              <a:t>Modèle évolutifs</a:t>
            </a:r>
          </a:p>
          <a:p>
            <a:r>
              <a:rPr lang="fr-FR" sz="2800" dirty="0" smtClean="0">
                <a:solidFill>
                  <a:srgbClr val="E8750C"/>
                </a:solidFill>
              </a:rPr>
              <a:t>Prise en compte du contexte ?</a:t>
            </a:r>
          </a:p>
          <a:p>
            <a:pPr lvl="1"/>
            <a:r>
              <a:rPr lang="fr-FR" sz="2400" dirty="0" err="1" smtClean="0">
                <a:solidFill>
                  <a:srgbClr val="E8750C"/>
                </a:solidFill>
              </a:rPr>
              <a:t>Tokenizer</a:t>
            </a:r>
            <a:r>
              <a:rPr lang="fr-FR" sz="2400" dirty="0" smtClean="0">
                <a:solidFill>
                  <a:srgbClr val="E8750C"/>
                </a:solidFill>
              </a:rPr>
              <a:t> multiple ou Word2Vec</a:t>
            </a:r>
            <a:endParaRPr lang="fr-FR" dirty="0" smtClean="0">
              <a:solidFill>
                <a:srgbClr val="E8750C"/>
              </a:solidFill>
            </a:endParaRPr>
          </a:p>
          <a:p>
            <a:endParaRPr lang="fr-FR" sz="2800" dirty="0">
              <a:solidFill>
                <a:srgbClr val="E8750C"/>
              </a:solidFill>
            </a:endParaRPr>
          </a:p>
          <a:p>
            <a:pPr lvl="1"/>
            <a:endParaRPr lang="fr-FR" sz="2400" dirty="0">
              <a:solidFill>
                <a:srgbClr val="E8750C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MINE Nicolas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8613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Conclusion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/>
          </a:bodyPr>
          <a:lstStyle/>
          <a:p>
            <a:r>
              <a:rPr lang="fr-FR" sz="2800" dirty="0" smtClean="0">
                <a:solidFill>
                  <a:srgbClr val="E8750C"/>
                </a:solidFill>
              </a:rPr>
              <a:t>Découverte de l’Analyse de Texte</a:t>
            </a:r>
          </a:p>
          <a:p>
            <a:r>
              <a:rPr lang="fr-FR" sz="2800" dirty="0" smtClean="0">
                <a:solidFill>
                  <a:srgbClr val="E8750C"/>
                </a:solidFill>
              </a:rPr>
              <a:t>Pas d’analyse de contexte</a:t>
            </a:r>
          </a:p>
          <a:p>
            <a:r>
              <a:rPr lang="fr-FR" sz="2800" dirty="0" smtClean="0">
                <a:solidFill>
                  <a:srgbClr val="E8750C"/>
                </a:solidFill>
              </a:rPr>
              <a:t>Résultats corrects en supervisé</a:t>
            </a:r>
          </a:p>
          <a:p>
            <a:r>
              <a:rPr lang="fr-FR" sz="2800" dirty="0" smtClean="0">
                <a:solidFill>
                  <a:srgbClr val="E8750C"/>
                </a:solidFill>
              </a:rPr>
              <a:t>Résultats moyen en non supervisé (parfois incohérents)</a:t>
            </a:r>
          </a:p>
          <a:p>
            <a:r>
              <a:rPr lang="fr-FR" sz="2800" dirty="0" smtClean="0">
                <a:solidFill>
                  <a:srgbClr val="E8750C"/>
                </a:solidFill>
              </a:rPr>
              <a:t>Diverses difficultés: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Taille des textes (petit comparé à des livres/articles)</a:t>
            </a:r>
            <a:endParaRPr lang="fr-FR" sz="2400" dirty="0">
              <a:solidFill>
                <a:srgbClr val="E8750C"/>
              </a:solidFill>
            </a:endParaRP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Topics tous très proches (programmation)</a:t>
            </a:r>
            <a:endParaRPr lang="fr-FR" sz="2400" dirty="0">
              <a:solidFill>
                <a:srgbClr val="E8750C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MINE Nicolas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92226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MINE Nicolas</a:t>
            </a:r>
            <a:endParaRPr lang="fr-FR" dirty="0"/>
          </a:p>
        </p:txBody>
      </p:sp>
      <p:pic>
        <p:nvPicPr>
          <p:cNvPr id="6146" name="Picture 2" descr="F:\Nicolas\Documents\OpenClassRoom\questios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6552" y="-387424"/>
            <a:ext cx="9753601" cy="7315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8838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Présentation et </a:t>
            </a:r>
            <a:r>
              <a:rPr lang="fr-FR" dirty="0" smtClean="0"/>
              <a:t>Objectifs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smtClean="0">
                <a:solidFill>
                  <a:srgbClr val="E8750C"/>
                </a:solidFill>
              </a:rPr>
              <a:t>Présentation</a:t>
            </a:r>
          </a:p>
          <a:p>
            <a:pPr lvl="1"/>
            <a:r>
              <a:rPr lang="fr-FR" dirty="0" smtClean="0">
                <a:solidFill>
                  <a:srgbClr val="E8750C"/>
                </a:solidFill>
              </a:rPr>
              <a:t>Basé sur divers </a:t>
            </a:r>
            <a:r>
              <a:rPr lang="fr-FR" dirty="0" smtClean="0">
                <a:solidFill>
                  <a:srgbClr val="E8750C"/>
                </a:solidFill>
              </a:rPr>
              <a:t>questions existantes</a:t>
            </a:r>
            <a:endParaRPr lang="fr-FR" dirty="0" smtClean="0">
              <a:solidFill>
                <a:srgbClr val="E8750C"/>
              </a:solidFill>
            </a:endParaRPr>
          </a:p>
          <a:p>
            <a:pPr lvl="1"/>
            <a:r>
              <a:rPr lang="fr-FR" dirty="0" smtClean="0">
                <a:solidFill>
                  <a:srgbClr val="E8750C"/>
                </a:solidFill>
              </a:rPr>
              <a:t>Traitement de données textuelles</a:t>
            </a:r>
          </a:p>
          <a:p>
            <a:pPr lvl="1"/>
            <a:endParaRPr lang="fr-FR" dirty="0" smtClean="0">
              <a:solidFill>
                <a:srgbClr val="E8750C"/>
              </a:solidFill>
            </a:endParaRPr>
          </a:p>
          <a:p>
            <a:r>
              <a:rPr lang="fr-FR" dirty="0" smtClean="0">
                <a:solidFill>
                  <a:srgbClr val="E8750C"/>
                </a:solidFill>
              </a:rPr>
              <a:t>Objectifs</a:t>
            </a:r>
          </a:p>
          <a:p>
            <a:pPr lvl="1"/>
            <a:r>
              <a:rPr lang="fr-FR" dirty="0">
                <a:solidFill>
                  <a:srgbClr val="E8750C"/>
                </a:solidFill>
              </a:rPr>
              <a:t>Prédiction de Tags </a:t>
            </a:r>
          </a:p>
          <a:p>
            <a:pPr lvl="2"/>
            <a:r>
              <a:rPr lang="fr-FR" dirty="0">
                <a:solidFill>
                  <a:srgbClr val="E8750C"/>
                </a:solidFill>
              </a:rPr>
              <a:t>Méthode non supervisée</a:t>
            </a:r>
          </a:p>
          <a:p>
            <a:pPr lvl="2"/>
            <a:r>
              <a:rPr lang="fr-FR" dirty="0">
                <a:solidFill>
                  <a:srgbClr val="E8750C"/>
                </a:solidFill>
              </a:rPr>
              <a:t>Méthode </a:t>
            </a:r>
            <a:r>
              <a:rPr lang="fr-FR" dirty="0" smtClean="0">
                <a:solidFill>
                  <a:srgbClr val="E8750C"/>
                </a:solidFill>
              </a:rPr>
              <a:t>supervisée</a:t>
            </a:r>
          </a:p>
          <a:p>
            <a:pPr lvl="1"/>
            <a:r>
              <a:rPr lang="fr-FR" dirty="0" smtClean="0">
                <a:solidFill>
                  <a:srgbClr val="E8750C"/>
                </a:solidFill>
              </a:rPr>
              <a:t>Mise en place d’une API</a:t>
            </a:r>
            <a:endParaRPr lang="fr-FR" dirty="0">
              <a:solidFill>
                <a:srgbClr val="E8750C"/>
              </a:solidFill>
            </a:endParaRPr>
          </a:p>
          <a:p>
            <a:pPr lvl="1"/>
            <a:endParaRPr lang="fr-FR" dirty="0">
              <a:solidFill>
                <a:srgbClr val="E8750C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MINE Nicolas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42707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Préparation des données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>
                <a:solidFill>
                  <a:srgbClr val="E8750C"/>
                </a:solidFill>
              </a:rPr>
              <a:t>Récupération du dataset</a:t>
            </a:r>
          </a:p>
          <a:p>
            <a:pPr lvl="1"/>
            <a:r>
              <a:rPr lang="fr-FR" dirty="0" smtClean="0">
                <a:solidFill>
                  <a:srgbClr val="E8750C"/>
                </a:solidFill>
              </a:rPr>
              <a:t>2 x 50k Posts</a:t>
            </a:r>
          </a:p>
          <a:p>
            <a:pPr lvl="2"/>
            <a:r>
              <a:rPr lang="fr-FR" dirty="0" smtClean="0">
                <a:solidFill>
                  <a:srgbClr val="E8750C"/>
                </a:solidFill>
              </a:rPr>
              <a:t>Score &gt; 3 (Pertinence des questions)</a:t>
            </a:r>
          </a:p>
          <a:p>
            <a:pPr lvl="2"/>
            <a:r>
              <a:rPr lang="fr-FR" dirty="0" smtClean="0">
                <a:solidFill>
                  <a:srgbClr val="E8750C"/>
                </a:solidFill>
              </a:rPr>
              <a:t>Type = 1 (Question uniquement)</a:t>
            </a:r>
          </a:p>
          <a:p>
            <a:pPr lvl="2"/>
            <a:r>
              <a:rPr lang="fr-FR" dirty="0" err="1" smtClean="0">
                <a:solidFill>
                  <a:srgbClr val="E8750C"/>
                </a:solidFill>
              </a:rPr>
              <a:t>Order</a:t>
            </a:r>
            <a:r>
              <a:rPr lang="fr-FR" dirty="0" smtClean="0">
                <a:solidFill>
                  <a:srgbClr val="E8750C"/>
                </a:solidFill>
              </a:rPr>
              <a:t> By = </a:t>
            </a:r>
            <a:r>
              <a:rPr lang="fr-FR" dirty="0" err="1" smtClean="0">
                <a:solidFill>
                  <a:srgbClr val="E8750C"/>
                </a:solidFill>
              </a:rPr>
              <a:t>Random</a:t>
            </a:r>
            <a:r>
              <a:rPr lang="fr-FR" dirty="0" smtClean="0">
                <a:solidFill>
                  <a:srgbClr val="E8750C"/>
                </a:solidFill>
              </a:rPr>
              <a:t> (éviter les tendances)</a:t>
            </a:r>
          </a:p>
          <a:p>
            <a:pPr lvl="2"/>
            <a:endParaRPr lang="fr-FR" dirty="0" smtClean="0">
              <a:solidFill>
                <a:srgbClr val="E8750C"/>
              </a:solidFill>
            </a:endParaRPr>
          </a:p>
          <a:p>
            <a:endParaRPr lang="fr-FR" dirty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>
              <a:solidFill>
                <a:srgbClr val="E8750C"/>
              </a:solidFill>
            </a:endParaRPr>
          </a:p>
          <a:p>
            <a:pPr lvl="1"/>
            <a:endParaRPr lang="fr-FR" dirty="0">
              <a:solidFill>
                <a:srgbClr val="E8750C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MINE Nicolas</a:t>
            </a:r>
            <a:endParaRPr lang="fr-FR" dirty="0"/>
          </a:p>
        </p:txBody>
      </p:sp>
      <p:graphicFrame>
        <p:nvGraphicFramePr>
          <p:cNvPr id="7" name="Tableau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6953842"/>
              </p:ext>
            </p:extLst>
          </p:nvPr>
        </p:nvGraphicFramePr>
        <p:xfrm>
          <a:off x="683568" y="4221088"/>
          <a:ext cx="7632848" cy="20256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16424"/>
                <a:gridCol w="3816424"/>
              </a:tblGrid>
              <a:tr h="194421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SELECT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Id</a:t>
                      </a:r>
                      <a:r>
                        <a:rPr lang="fr-FR" sz="1100" b="1" dirty="0" smtClean="0">
                          <a:solidFill>
                            <a:srgbClr val="00008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,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fr-FR" sz="1100" dirty="0" err="1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Title</a:t>
                      </a:r>
                      <a:r>
                        <a:rPr lang="fr-FR" sz="1100" b="1" dirty="0" smtClean="0">
                          <a:solidFill>
                            <a:srgbClr val="00008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,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Tags</a:t>
                      </a:r>
                      <a:r>
                        <a:rPr lang="fr-FR" sz="1100" b="1" dirty="0" smtClean="0">
                          <a:solidFill>
                            <a:srgbClr val="00008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,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fr-FR" sz="1100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Body</a:t>
                      </a:r>
                      <a:endParaRPr lang="fr-FR" sz="1100" dirty="0" smtClean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FROM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Posts </a:t>
                      </a:r>
                      <a:endParaRPr lang="fr-FR" sz="1100" dirty="0" smtClean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WHERE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fr-FR" sz="1100" dirty="0" err="1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PostTypeId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fr-FR" sz="1100" b="1" dirty="0" smtClean="0">
                          <a:solidFill>
                            <a:srgbClr val="00008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=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fr-FR" sz="1100" dirty="0" smtClean="0">
                          <a:solidFill>
                            <a:srgbClr val="FF8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1</a:t>
                      </a:r>
                      <a:endParaRPr lang="fr-FR" sz="1100" dirty="0" smtClean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AND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Score </a:t>
                      </a:r>
                      <a:r>
                        <a:rPr lang="fr-FR" sz="1100" b="1" dirty="0" smtClean="0">
                          <a:solidFill>
                            <a:srgbClr val="00008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&gt;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fr-FR" sz="1100" dirty="0" smtClean="0">
                          <a:solidFill>
                            <a:srgbClr val="FF8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3</a:t>
                      </a:r>
                      <a:endParaRPr lang="fr-FR" sz="1100" dirty="0" smtClean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ORDER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BY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RAND</a:t>
                      </a:r>
                      <a:r>
                        <a:rPr lang="fr-FR" sz="1100" b="1" dirty="0" smtClean="0">
                          <a:solidFill>
                            <a:srgbClr val="00008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()</a:t>
                      </a:r>
                      <a:endParaRPr lang="fr-FR" sz="1100" dirty="0" smtClean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OFFSET </a:t>
                      </a:r>
                      <a:r>
                        <a:rPr lang="fr-FR" sz="1100" dirty="0" smtClean="0">
                          <a:solidFill>
                            <a:srgbClr val="FF8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0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 </a:t>
                      </a: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ROWS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 </a:t>
                      </a: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FETCH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 </a:t>
                      </a: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NEXT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 </a:t>
                      </a:r>
                      <a:r>
                        <a:rPr lang="fr-FR" sz="1100" dirty="0" smtClean="0">
                          <a:solidFill>
                            <a:srgbClr val="FF8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50000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 </a:t>
                      </a: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ROWS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 </a:t>
                      </a: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ONLY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	</a:t>
                      </a:r>
                      <a:endParaRPr lang="fr-FR" sz="11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SELECT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Id</a:t>
                      </a:r>
                      <a:r>
                        <a:rPr lang="fr-FR" sz="1100" b="1" dirty="0" smtClean="0">
                          <a:solidFill>
                            <a:srgbClr val="00008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,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fr-FR" sz="1100" dirty="0" err="1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Title</a:t>
                      </a:r>
                      <a:r>
                        <a:rPr lang="fr-FR" sz="1100" b="1" dirty="0" smtClean="0">
                          <a:solidFill>
                            <a:srgbClr val="00008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,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Tags</a:t>
                      </a:r>
                      <a:r>
                        <a:rPr lang="fr-FR" sz="1100" b="1" dirty="0" smtClean="0">
                          <a:solidFill>
                            <a:srgbClr val="00008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,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fr-FR" sz="1100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Body</a:t>
                      </a:r>
                      <a:endParaRPr lang="fr-FR" sz="1100" dirty="0" smtClean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FROM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Posts </a:t>
                      </a:r>
                      <a:endParaRPr lang="fr-FR" sz="1100" dirty="0" smtClean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WHERE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fr-FR" sz="1100" dirty="0" err="1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PostTypeId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fr-FR" sz="1100" b="1" dirty="0" smtClean="0">
                          <a:solidFill>
                            <a:srgbClr val="00008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=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fr-FR" sz="1100" dirty="0" smtClean="0">
                          <a:solidFill>
                            <a:srgbClr val="FF8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1</a:t>
                      </a:r>
                      <a:endParaRPr lang="fr-FR" sz="1100" dirty="0" smtClean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AND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Score </a:t>
                      </a:r>
                      <a:r>
                        <a:rPr lang="fr-FR" sz="1100" b="1" dirty="0" smtClean="0">
                          <a:solidFill>
                            <a:srgbClr val="00008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&gt;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fr-FR" sz="1100" dirty="0" smtClean="0">
                          <a:solidFill>
                            <a:srgbClr val="FF8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3</a:t>
                      </a:r>
                      <a:endParaRPr lang="fr-FR" sz="1100" dirty="0" smtClean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ORDER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BY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RAND</a:t>
                      </a:r>
                      <a:r>
                        <a:rPr lang="fr-FR" sz="1100" b="1" dirty="0" smtClean="0">
                          <a:solidFill>
                            <a:srgbClr val="00008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  <a:cs typeface="Times New Roman"/>
                        </a:rPr>
                        <a:t>()</a:t>
                      </a:r>
                      <a:endParaRPr lang="fr-FR" sz="1100" dirty="0" smtClean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OFFSET </a:t>
                      </a:r>
                      <a:r>
                        <a:rPr lang="fr-FR" sz="1100" dirty="0" smtClean="0">
                          <a:solidFill>
                            <a:srgbClr val="FF8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0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 </a:t>
                      </a: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ROWS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 </a:t>
                      </a: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FETCH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 </a:t>
                      </a: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NEXT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 </a:t>
                      </a:r>
                      <a:r>
                        <a:rPr lang="fr-FR" sz="1100" dirty="0" smtClean="0">
                          <a:solidFill>
                            <a:srgbClr val="FF8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50000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 </a:t>
                      </a: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ROWS</a:t>
                      </a:r>
                      <a:r>
                        <a:rPr lang="fr-FR" sz="1100" dirty="0" smtClea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 </a:t>
                      </a:r>
                      <a:r>
                        <a:rPr lang="fr-FR" sz="1100" b="1" dirty="0" smtClean="0">
                          <a:solidFill>
                            <a:srgbClr val="0000FF"/>
                          </a:solidFill>
                          <a:effectLst/>
                          <a:highlight>
                            <a:srgbClr val="FFFFFF"/>
                          </a:highlight>
                          <a:latin typeface="Courier New"/>
                          <a:ea typeface="Calibri"/>
                        </a:rPr>
                        <a:t>ONLY</a:t>
                      </a:r>
                      <a:endParaRPr lang="fr-FR" sz="11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1381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Préparation des données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err="1" smtClean="0">
                <a:solidFill>
                  <a:srgbClr val="E8750C"/>
                </a:solidFill>
              </a:rPr>
              <a:t>Pré-traitement</a:t>
            </a:r>
            <a:endParaRPr lang="fr-FR" dirty="0" smtClean="0">
              <a:solidFill>
                <a:srgbClr val="E8750C"/>
              </a:solidFill>
            </a:endParaRPr>
          </a:p>
          <a:p>
            <a:pPr lvl="1"/>
            <a:r>
              <a:rPr lang="fr-FR" dirty="0" smtClean="0">
                <a:solidFill>
                  <a:srgbClr val="E8750C"/>
                </a:solidFill>
              </a:rPr>
              <a:t>Vérification Id de chaque dataset</a:t>
            </a:r>
          </a:p>
          <a:p>
            <a:pPr lvl="1"/>
            <a:r>
              <a:rPr lang="fr-FR" dirty="0" smtClean="0">
                <a:solidFill>
                  <a:srgbClr val="E8750C"/>
                </a:solidFill>
              </a:rPr>
              <a:t>Fusion Titre + Body</a:t>
            </a:r>
          </a:p>
          <a:p>
            <a:pPr lvl="1"/>
            <a:r>
              <a:rPr lang="fr-FR" dirty="0" smtClean="0">
                <a:solidFill>
                  <a:srgbClr val="E8750C"/>
                </a:solidFill>
              </a:rPr>
              <a:t>Suppression balises</a:t>
            </a:r>
          </a:p>
          <a:p>
            <a:pPr lvl="1"/>
            <a:r>
              <a:rPr lang="fr-FR" dirty="0" smtClean="0">
                <a:solidFill>
                  <a:srgbClr val="E8750C"/>
                </a:solidFill>
              </a:rPr>
              <a:t>Suppression &lt;code&gt;</a:t>
            </a:r>
          </a:p>
          <a:p>
            <a:pPr lvl="1"/>
            <a:r>
              <a:rPr lang="fr-FR" dirty="0">
                <a:solidFill>
                  <a:srgbClr val="E8750C"/>
                </a:solidFill>
              </a:rPr>
              <a:t>Top 100 mots + </a:t>
            </a:r>
            <a:r>
              <a:rPr lang="fr-FR" dirty="0" err="1">
                <a:solidFill>
                  <a:srgbClr val="E8750C"/>
                </a:solidFill>
              </a:rPr>
              <a:t>StopWords</a:t>
            </a:r>
            <a:r>
              <a:rPr lang="fr-FR" dirty="0">
                <a:solidFill>
                  <a:srgbClr val="E8750C"/>
                </a:solidFill>
              </a:rPr>
              <a:t> (English</a:t>
            </a:r>
            <a:r>
              <a:rPr lang="fr-FR" dirty="0" smtClean="0">
                <a:solidFill>
                  <a:srgbClr val="E8750C"/>
                </a:solidFill>
              </a:rPr>
              <a:t>)</a:t>
            </a:r>
          </a:p>
          <a:p>
            <a:pPr lvl="1"/>
            <a:r>
              <a:rPr lang="fr-FR" dirty="0" err="1" smtClean="0">
                <a:solidFill>
                  <a:srgbClr val="E8750C"/>
                </a:solidFill>
              </a:rPr>
              <a:t>Parsing</a:t>
            </a:r>
            <a:r>
              <a:rPr lang="fr-FR" dirty="0" smtClean="0">
                <a:solidFill>
                  <a:srgbClr val="E8750C"/>
                </a:solidFill>
              </a:rPr>
              <a:t> tags</a:t>
            </a:r>
          </a:p>
          <a:p>
            <a:pPr lvl="2"/>
            <a:r>
              <a:rPr lang="fr-FR" dirty="0" smtClean="0">
                <a:solidFill>
                  <a:srgbClr val="E8750C"/>
                </a:solidFill>
              </a:rPr>
              <a:t>Liste de listes</a:t>
            </a:r>
          </a:p>
          <a:p>
            <a:endParaRPr lang="fr-FR" dirty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>
              <a:solidFill>
                <a:srgbClr val="E8750C"/>
              </a:solidFill>
            </a:endParaRPr>
          </a:p>
          <a:p>
            <a:pPr lvl="1"/>
            <a:endParaRPr lang="fr-FR" dirty="0">
              <a:solidFill>
                <a:srgbClr val="E8750C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MINE Nicolas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74388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Exploration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800" dirty="0" smtClean="0">
                <a:solidFill>
                  <a:srgbClr val="E8750C"/>
                </a:solidFill>
              </a:rPr>
              <a:t>Tags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Réduction des tags (5000+ =&gt; 773)</a:t>
            </a:r>
          </a:p>
          <a:p>
            <a:pPr lvl="2"/>
            <a:r>
              <a:rPr lang="fr-FR" sz="2000" dirty="0" smtClean="0">
                <a:solidFill>
                  <a:srgbClr val="E8750C"/>
                </a:solidFill>
              </a:rPr>
              <a:t>Minimum 25 apparitions train Set</a:t>
            </a:r>
          </a:p>
          <a:p>
            <a:pPr lvl="2"/>
            <a:r>
              <a:rPr lang="fr-FR" sz="2000" dirty="0" smtClean="0">
                <a:solidFill>
                  <a:srgbClr val="E8750C"/>
                </a:solidFill>
              </a:rPr>
              <a:t>Réduction de 1k post (train) et 3k posts (test)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Vérification balance dataset</a:t>
            </a:r>
            <a:endParaRPr lang="fr-FR" sz="2400" dirty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>
              <a:solidFill>
                <a:srgbClr val="E8750C"/>
              </a:solidFill>
            </a:endParaRPr>
          </a:p>
          <a:p>
            <a:pPr lvl="1"/>
            <a:endParaRPr lang="fr-FR" dirty="0">
              <a:solidFill>
                <a:srgbClr val="E8750C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MINE Nicolas</a:t>
            </a:r>
            <a:endParaRPr lang="fr-FR" dirty="0"/>
          </a:p>
        </p:txBody>
      </p:sp>
      <p:pic>
        <p:nvPicPr>
          <p:cNvPr id="4098" name="Picture 2" descr="repartition_keyword_end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82" t="5528" r="8405"/>
          <a:stretch>
            <a:fillRect/>
          </a:stretch>
        </p:blipFill>
        <p:spPr bwMode="auto">
          <a:xfrm>
            <a:off x="971600" y="3717032"/>
            <a:ext cx="3817018" cy="2599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 descr="kword_pyramide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25" r="6482" b="6107"/>
          <a:stretch>
            <a:fillRect/>
          </a:stretch>
        </p:blipFill>
        <p:spPr bwMode="auto">
          <a:xfrm>
            <a:off x="5148064" y="3320567"/>
            <a:ext cx="3456384" cy="3148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8619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Préparation des Matrices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 lnSpcReduction="10000"/>
          </a:bodyPr>
          <a:lstStyle/>
          <a:p>
            <a:r>
              <a:rPr lang="fr-FR" sz="2800" dirty="0" smtClean="0">
                <a:solidFill>
                  <a:srgbClr val="E8750C"/>
                </a:solidFill>
              </a:rPr>
              <a:t>Matrice TF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Sans Lemmatisation (peu de dimensions en moins)</a:t>
            </a:r>
          </a:p>
          <a:p>
            <a:pPr lvl="1"/>
            <a:r>
              <a:rPr lang="fr-FR" sz="2400" dirty="0">
                <a:solidFill>
                  <a:srgbClr val="E8750C"/>
                </a:solidFill>
              </a:rPr>
              <a:t>Sparse 48357 x 91349 avec 1.72 millions d'entiers </a:t>
            </a:r>
            <a:endParaRPr lang="fr-FR" sz="2400" dirty="0" smtClean="0">
              <a:solidFill>
                <a:srgbClr val="E8750C"/>
              </a:solidFill>
            </a:endParaRP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1 </a:t>
            </a:r>
            <a:r>
              <a:rPr lang="fr-FR" sz="2400" dirty="0" err="1" smtClean="0">
                <a:solidFill>
                  <a:srgbClr val="E8750C"/>
                </a:solidFill>
              </a:rPr>
              <a:t>elem</a:t>
            </a:r>
            <a:r>
              <a:rPr lang="fr-FR" sz="2400" dirty="0" smtClean="0">
                <a:solidFill>
                  <a:srgbClr val="E8750C"/>
                </a:solidFill>
              </a:rPr>
              <a:t> sur 4000</a:t>
            </a:r>
            <a:endParaRPr lang="fr-FR" sz="2800" dirty="0" smtClean="0">
              <a:solidFill>
                <a:srgbClr val="E8750C"/>
              </a:solidFill>
            </a:endParaRPr>
          </a:p>
          <a:p>
            <a:r>
              <a:rPr lang="fr-FR" sz="2800" dirty="0" smtClean="0">
                <a:solidFill>
                  <a:srgbClr val="E8750C"/>
                </a:solidFill>
              </a:rPr>
              <a:t>Matrice TF-IDF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Avec Lemmatisation</a:t>
            </a:r>
          </a:p>
          <a:p>
            <a:pPr lvl="1"/>
            <a:r>
              <a:rPr lang="fr-FR" sz="2400" dirty="0">
                <a:solidFill>
                  <a:srgbClr val="E8750C"/>
                </a:solidFill>
              </a:rPr>
              <a:t>Sparse 48357 x 2764 avec </a:t>
            </a:r>
            <a:r>
              <a:rPr lang="fr-FR" sz="2400" dirty="0" smtClean="0">
                <a:solidFill>
                  <a:srgbClr val="E8750C"/>
                </a:solidFill>
              </a:rPr>
              <a:t>1,55 millions de float </a:t>
            </a:r>
            <a:endParaRPr lang="fr-FR" sz="2400" dirty="0">
              <a:solidFill>
                <a:srgbClr val="E8750C"/>
              </a:solidFill>
            </a:endParaRPr>
          </a:p>
          <a:p>
            <a:pPr lvl="1"/>
            <a:r>
              <a:rPr lang="fr-FR" sz="2400" dirty="0">
                <a:solidFill>
                  <a:srgbClr val="E8750C"/>
                </a:solidFill>
              </a:rPr>
              <a:t>1 </a:t>
            </a:r>
            <a:r>
              <a:rPr lang="fr-FR" sz="2400" dirty="0" err="1">
                <a:solidFill>
                  <a:srgbClr val="E8750C"/>
                </a:solidFill>
              </a:rPr>
              <a:t>elem</a:t>
            </a:r>
            <a:r>
              <a:rPr lang="fr-FR" sz="2400" dirty="0">
                <a:solidFill>
                  <a:srgbClr val="E8750C"/>
                </a:solidFill>
              </a:rPr>
              <a:t> sur </a:t>
            </a:r>
            <a:r>
              <a:rPr lang="fr-FR" sz="2400" dirty="0" smtClean="0">
                <a:solidFill>
                  <a:srgbClr val="E8750C"/>
                </a:solidFill>
              </a:rPr>
              <a:t>86</a:t>
            </a:r>
            <a:endParaRPr lang="fr-FR" sz="2400" dirty="0">
              <a:solidFill>
                <a:srgbClr val="E8750C"/>
              </a:solidFill>
            </a:endParaRPr>
          </a:p>
          <a:p>
            <a:r>
              <a:rPr lang="fr-FR" sz="2800" dirty="0" smtClean="0">
                <a:solidFill>
                  <a:srgbClr val="E8750C"/>
                </a:solidFill>
              </a:rPr>
              <a:t>Réduction TF via LSA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91349 =&gt; 3000 dimensions (88% de la variance)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Modèle très lourd (2go) + lent</a:t>
            </a: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>
              <a:solidFill>
                <a:srgbClr val="E8750C"/>
              </a:solidFill>
            </a:endParaRPr>
          </a:p>
          <a:p>
            <a:pPr lvl="1"/>
            <a:endParaRPr lang="fr-FR" dirty="0">
              <a:solidFill>
                <a:srgbClr val="E8750C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MINE Nicolas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79604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Modèle Non supervisé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/>
          </a:bodyPr>
          <a:lstStyle/>
          <a:p>
            <a:r>
              <a:rPr lang="fr-FR" sz="2800" dirty="0" smtClean="0">
                <a:solidFill>
                  <a:srgbClr val="E8750C"/>
                </a:solidFill>
              </a:rPr>
              <a:t>Latent Dirichlet Allocation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Fait sur Matrice TF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20 </a:t>
            </a:r>
            <a:r>
              <a:rPr lang="fr-FR" sz="2400" dirty="0" err="1" smtClean="0">
                <a:solidFill>
                  <a:srgbClr val="E8750C"/>
                </a:solidFill>
              </a:rPr>
              <a:t>topics</a:t>
            </a:r>
            <a:endParaRPr lang="fr-FR" sz="2400" dirty="0" smtClean="0">
              <a:solidFill>
                <a:srgbClr val="E8750C"/>
              </a:solidFill>
            </a:endParaRPr>
          </a:p>
          <a:p>
            <a:endParaRPr lang="fr-FR" dirty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>
              <a:solidFill>
                <a:srgbClr val="E8750C"/>
              </a:solidFill>
            </a:endParaRPr>
          </a:p>
          <a:p>
            <a:pPr lvl="1"/>
            <a:endParaRPr lang="fr-FR" dirty="0">
              <a:solidFill>
                <a:srgbClr val="E8750C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MINE Nicolas</a:t>
            </a:r>
            <a:endParaRPr lang="fr-FR" dirty="0"/>
          </a:p>
        </p:txBody>
      </p:sp>
      <p:graphicFrame>
        <p:nvGraphicFramePr>
          <p:cNvPr id="6" name="Tableau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7576639"/>
              </p:ext>
            </p:extLst>
          </p:nvPr>
        </p:nvGraphicFramePr>
        <p:xfrm>
          <a:off x="899592" y="3068960"/>
          <a:ext cx="7416825" cy="3240358"/>
        </p:xfrm>
        <a:graphic>
          <a:graphicData uri="http://schemas.openxmlformats.org/drawingml/2006/table">
            <a:tbl>
              <a:tblPr firstRow="1" firstCol="1" bandRow="1">
                <a:tableStyleId>{68D230F3-CF80-4859-8CE7-A43EE81993B5}</a:tableStyleId>
              </a:tblPr>
              <a:tblGrid>
                <a:gridCol w="772116"/>
                <a:gridCol w="4172166"/>
                <a:gridCol w="2472543"/>
              </a:tblGrid>
              <a:tr h="19821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Topics</a:t>
                      </a:r>
                      <a:endParaRPr lang="fr-FR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Mots clés</a:t>
                      </a:r>
                      <a:endParaRPr lang="fr-FR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Analyse</a:t>
                      </a:r>
                      <a:endParaRPr lang="fr-F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3859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1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 err="1">
                          <a:effectLst/>
                        </a:rPr>
                        <a:t>javascript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event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js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events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node</a:t>
                      </a:r>
                      <a:r>
                        <a:rPr lang="fr-FR" sz="1200" dirty="0">
                          <a:effectLst/>
                        </a:rPr>
                        <a:t> tag component tags </a:t>
                      </a:r>
                      <a:r>
                        <a:rPr lang="fr-FR" sz="1200" dirty="0" err="1">
                          <a:effectLst/>
                        </a:rPr>
                        <a:t>form</a:t>
                      </a:r>
                      <a:r>
                        <a:rPr lang="fr-FR" sz="1200" dirty="0">
                          <a:effectLst/>
                        </a:rPr>
                        <a:t> control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Gestion de formulaires HTML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859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2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string value number java memory values list variable two array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Types de données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859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4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text jquery element css html json button change set click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Mise en page site (CSS, js, forms)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859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7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project files android build version directory folder git studio eclipse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Gestion de projets/applications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859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8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table database sql query key mysql field column array id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Base de données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859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10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image images android size map points video draw plot matlab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Graphiques/images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1055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18</a:t>
                      </a:r>
                      <a:endParaRPr lang="fr-FR" sz="12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page </a:t>
                      </a:r>
                      <a:r>
                        <a:rPr lang="fr-FR" sz="1200" dirty="0" err="1">
                          <a:effectLst/>
                        </a:rPr>
                        <a:t>view</a:t>
                      </a:r>
                      <a:r>
                        <a:rPr lang="fr-FR" sz="1200" dirty="0">
                          <a:effectLst/>
                        </a:rPr>
                        <a:t> net web http </a:t>
                      </a:r>
                      <a:r>
                        <a:rPr lang="fr-FR" sz="1200" dirty="0" err="1">
                          <a:effectLst/>
                        </a:rPr>
                        <a:t>asp</a:t>
                      </a:r>
                      <a:r>
                        <a:rPr lang="fr-FR" sz="1200" dirty="0">
                          <a:effectLst/>
                        </a:rPr>
                        <a:t> url </a:t>
                      </a:r>
                      <a:r>
                        <a:rPr lang="fr-FR" sz="1200" dirty="0" err="1">
                          <a:effectLst/>
                        </a:rPr>
                        <a:t>controller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request</a:t>
                      </a:r>
                      <a:r>
                        <a:rPr lang="fr-FR" sz="1200" dirty="0">
                          <a:effectLst/>
                        </a:rPr>
                        <a:t> </a:t>
                      </a:r>
                      <a:r>
                        <a:rPr lang="fr-FR" sz="1200" dirty="0" err="1">
                          <a:effectLst/>
                        </a:rPr>
                        <a:t>mvc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Fonctionnement site web</a:t>
                      </a:r>
                      <a:endParaRPr lang="fr-FR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2461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Modèle Non supervisé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/>
          </a:bodyPr>
          <a:lstStyle/>
          <a:p>
            <a:r>
              <a:rPr lang="fr-FR" sz="2800" dirty="0" smtClean="0">
                <a:solidFill>
                  <a:srgbClr val="E8750C"/>
                </a:solidFill>
              </a:rPr>
              <a:t>Latent Dirichlet Allocation</a:t>
            </a:r>
          </a:p>
          <a:p>
            <a:pPr lvl="1"/>
            <a:r>
              <a:rPr lang="fr-FR" sz="2400" dirty="0" smtClean="0">
                <a:solidFill>
                  <a:srgbClr val="E8750C"/>
                </a:solidFill>
              </a:rPr>
              <a:t>Nombre de post par </a:t>
            </a:r>
            <a:r>
              <a:rPr lang="fr-FR" sz="2400" dirty="0" err="1" smtClean="0">
                <a:solidFill>
                  <a:srgbClr val="E8750C"/>
                </a:solidFill>
              </a:rPr>
              <a:t>topics</a:t>
            </a:r>
            <a:endParaRPr lang="fr-FR" sz="2400" dirty="0" smtClean="0">
              <a:solidFill>
                <a:srgbClr val="E8750C"/>
              </a:solidFill>
            </a:endParaRPr>
          </a:p>
          <a:p>
            <a:pPr lvl="1"/>
            <a:endParaRPr lang="fr-FR" sz="2400" dirty="0" smtClean="0">
              <a:solidFill>
                <a:srgbClr val="E8750C"/>
              </a:solidFill>
            </a:endParaRPr>
          </a:p>
          <a:p>
            <a:pPr marL="0" indent="0">
              <a:buNone/>
            </a:pPr>
            <a:endParaRPr lang="fr-FR" dirty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 smtClean="0">
              <a:solidFill>
                <a:srgbClr val="E8750C"/>
              </a:solidFill>
            </a:endParaRPr>
          </a:p>
          <a:p>
            <a:endParaRPr lang="fr-FR" dirty="0">
              <a:solidFill>
                <a:srgbClr val="E8750C"/>
              </a:solidFill>
            </a:endParaRPr>
          </a:p>
          <a:p>
            <a:pPr lvl="1"/>
            <a:endParaRPr lang="fr-FR" dirty="0">
              <a:solidFill>
                <a:srgbClr val="E8750C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7005-2CCE-4AAF-810C-C33FB4661996}" type="datetime1">
              <a:rPr lang="fr-FR" smtClean="0"/>
              <a:t>06/01/2018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MINE Nicolas</a:t>
            </a:r>
            <a:endParaRPr lang="fr-FR" dirty="0"/>
          </a:p>
        </p:txBody>
      </p:sp>
      <p:pic>
        <p:nvPicPr>
          <p:cNvPr id="9218" name="Picture 2" descr="repartition_top1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5" t="7022" r="8150"/>
          <a:stretch>
            <a:fillRect/>
          </a:stretch>
        </p:blipFill>
        <p:spPr bwMode="auto">
          <a:xfrm>
            <a:off x="1907704" y="2636912"/>
            <a:ext cx="5616624" cy="367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28663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Personnalisé 1">
      <a:dk1>
        <a:srgbClr val="95023C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ersonnalisé 1">
      <a:majorFont>
        <a:latin typeface="Lato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1303</Words>
  <Application>Microsoft Office PowerPoint</Application>
  <PresentationFormat>Affichage à l'écran (4:3)</PresentationFormat>
  <Paragraphs>417</Paragraphs>
  <Slides>24</Slides>
  <Notes>1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24</vt:i4>
      </vt:variant>
    </vt:vector>
  </HeadingPairs>
  <TitlesOfParts>
    <vt:vector size="25" baseType="lpstr">
      <vt:lpstr>Thème Office</vt:lpstr>
      <vt:lpstr>Parcours Data Scientist</vt:lpstr>
      <vt:lpstr>Sommaire</vt:lpstr>
      <vt:lpstr>Présentation et Objectifs</vt:lpstr>
      <vt:lpstr>Préparation des données</vt:lpstr>
      <vt:lpstr>Préparation des données</vt:lpstr>
      <vt:lpstr>Exploration</vt:lpstr>
      <vt:lpstr>Préparation des Matrices</vt:lpstr>
      <vt:lpstr>Modèle Non supervisé</vt:lpstr>
      <vt:lpstr>Modèle Non supervisé</vt:lpstr>
      <vt:lpstr>Modèle Non supervisé</vt:lpstr>
      <vt:lpstr>Modèle Non supervisé</vt:lpstr>
      <vt:lpstr>Modèle Non supervisé</vt:lpstr>
      <vt:lpstr>Modèle Non supervisé</vt:lpstr>
      <vt:lpstr>Modèle Non supervisé</vt:lpstr>
      <vt:lpstr>Modèle Supervisé</vt:lpstr>
      <vt:lpstr>Modèle Supervisé</vt:lpstr>
      <vt:lpstr>Modèle Supervisé</vt:lpstr>
      <vt:lpstr>Modèle Supervisé</vt:lpstr>
      <vt:lpstr>Modèle Supervisé</vt:lpstr>
      <vt:lpstr>Modèle Supervisé</vt:lpstr>
      <vt:lpstr>API</vt:lpstr>
      <vt:lpstr>Pistes d’évolutions</vt:lpstr>
      <vt:lpstr>Conclusion</vt:lpstr>
      <vt:lpstr>Présentation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Parcours Data Scientist</dc:title>
  <dc:creator>admin</dc:creator>
  <cp:lastModifiedBy>admin</cp:lastModifiedBy>
  <cp:revision>43</cp:revision>
  <dcterms:created xsi:type="dcterms:W3CDTF">2017-11-17T16:33:28Z</dcterms:created>
  <dcterms:modified xsi:type="dcterms:W3CDTF">2018-01-06T10:25:20Z</dcterms:modified>
</cp:coreProperties>
</file>

<file path=docProps/thumbnail.jpeg>
</file>